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EDVARU+Arial-BoldMT" panose="020B0604020202020204"/>
      <p:regular r:id="rId20"/>
    </p:embeddedFont>
    <p:embeddedFont>
      <p:font typeface="EIKMMN+Wingdings-Regular" panose="020B0604020202020204"/>
      <p:regular r:id="rId21"/>
    </p:embeddedFont>
    <p:embeddedFont>
      <p:font typeface="FIPSVW+ArialMT" panose="020B0604020202020204"/>
      <p:regular r:id="rId22"/>
    </p:embeddedFont>
    <p:embeddedFont>
      <p:font typeface="HDGAKQ+Arial-BoldItalicMT" panose="020B0604020202020204"/>
      <p:regular r:id="rId23"/>
    </p:embeddedFont>
    <p:embeddedFont>
      <p:font typeface="OWJSOO+Arial-ItalicMT" panose="020B0604020202020204"/>
      <p:regular r:id="rId24"/>
    </p:embeddedFont>
  </p:embeddedFontLst>
  <p:defaultTextStyle>
    <a:defPPr>
      <a:defRPr lang="en-150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4" autoAdjust="0"/>
    <p:restoredTop sz="94660"/>
  </p:normalViewPr>
  <p:slideViewPr>
    <p:cSldViewPr>
      <p:cViewPr varScale="1">
        <p:scale>
          <a:sx n="68" d="100"/>
          <a:sy n="68" d="100"/>
        </p:scale>
        <p:origin x="1662" y="7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6678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 rot="20755854">
            <a:off x="2189621" y="2337822"/>
            <a:ext cx="5917263" cy="679866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0" tIns="0" rIns="0" bIns="0" rtlCol="0">
            <a:spAutoFit/>
          </a:bodyPr>
          <a:lstStyle/>
          <a:p>
            <a:pPr marL="29210" marR="0" algn="ctr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lang="sr-Cyrl-BA" sz="6600" b="1" spc="-20" dirty="0">
                <a:solidFill>
                  <a:srgbClr val="66CCFF"/>
                </a:solidFill>
                <a:latin typeface="EDVARU+Arial-BoldMT"/>
                <a:cs typeface="EDVARU+Arial-BoldMT"/>
              </a:rPr>
              <a:t>КРВ И ЛИМФА</a:t>
            </a:r>
            <a:endParaRPr sz="6600" b="1" spc="-25" dirty="0">
              <a:solidFill>
                <a:srgbClr val="66CCFF"/>
              </a:solidFill>
              <a:latin typeface="EDVARU+Arial-BoldMT"/>
              <a:cs typeface="EDVARU+Arial-Bold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22550" y="364946"/>
            <a:ext cx="4585255" cy="1674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66CCFF"/>
                </a:solidFill>
                <a:latin typeface="FIPSVW+ArialMT"/>
                <a:cs typeface="FIPSVW+ArialMT"/>
              </a:rPr>
              <a:t>КРВНЕ ПЛОЧИЦЕ</a:t>
            </a:r>
          </a:p>
          <a:p>
            <a:pPr marL="323850" marR="0">
              <a:lnSpc>
                <a:spcPts val="3751"/>
              </a:lnSpc>
              <a:spcBef>
                <a:spcPts val="228"/>
              </a:spcBef>
              <a:spcAft>
                <a:spcPts val="0"/>
              </a:spcAft>
            </a:pPr>
            <a:r>
              <a:rPr sz="3600" dirty="0">
                <a:solidFill>
                  <a:srgbClr val="66CCFF"/>
                </a:solidFill>
                <a:latin typeface="FIPSVW+ArialMT"/>
                <a:cs typeface="FIPSVW+ArialMT"/>
              </a:rPr>
              <a:t>ТРОМБОЦИТИ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8990" y="1943328"/>
            <a:ext cx="1185304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ГРАЂА: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8990" y="2204948"/>
            <a:ext cx="4575375" cy="1978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•</a:t>
            </a:r>
            <a:r>
              <a:rPr sz="1800" spc="1569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Мале безбојне</a:t>
            </a:r>
            <a:r>
              <a:rPr sz="1800" spc="-10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ћелије са једром</a:t>
            </a:r>
          </a:p>
          <a:p>
            <a:pPr marL="0" marR="0">
              <a:lnSpc>
                <a:spcPts val="1875"/>
              </a:lnSpc>
              <a:spcBef>
                <a:spcPts val="134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•</a:t>
            </a:r>
            <a:r>
              <a:rPr sz="1800" spc="1569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Мењају облик и</a:t>
            </a:r>
            <a:r>
              <a:rPr sz="1800" spc="14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величину</a:t>
            </a:r>
          </a:p>
          <a:p>
            <a:pPr marL="0" marR="0">
              <a:lnSpc>
                <a:spcPts val="1875"/>
              </a:lnSpc>
              <a:spcBef>
                <a:spcPts val="184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•</a:t>
            </a:r>
            <a:r>
              <a:rPr sz="1800" spc="1569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86-88% њихове грађе чини вода а</a:t>
            </a:r>
          </a:p>
          <a:p>
            <a:pPr marL="342899" marR="0">
              <a:lnSpc>
                <a:spcPts val="16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остатак</a:t>
            </a:r>
            <a:r>
              <a:rPr sz="1800" spc="14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органске и</a:t>
            </a:r>
            <a:r>
              <a:rPr sz="1800" spc="14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неорганске</a:t>
            </a:r>
          </a:p>
          <a:p>
            <a:pPr marL="342899" marR="0">
              <a:lnSpc>
                <a:spcPts val="16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материје (од</a:t>
            </a:r>
            <a:r>
              <a:rPr sz="1800" spc="10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тога</a:t>
            </a:r>
            <a:r>
              <a:rPr sz="1800" spc="10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највише</a:t>
            </a:r>
          </a:p>
          <a:p>
            <a:pPr marL="342899" marR="0">
              <a:lnSpc>
                <a:spcPts val="16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беланчевине и масти)</a:t>
            </a:r>
          </a:p>
          <a:p>
            <a:pPr marL="0" marR="0">
              <a:lnSpc>
                <a:spcPts val="1875"/>
              </a:lnSpc>
              <a:spcBef>
                <a:spcPts val="174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•</a:t>
            </a:r>
            <a:r>
              <a:rPr sz="1800" spc="1569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Настају</a:t>
            </a:r>
            <a:r>
              <a:rPr sz="1800" spc="11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у коштаној сржи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8990" y="3863568"/>
            <a:ext cx="4487308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•</a:t>
            </a:r>
            <a:r>
              <a:rPr sz="1800" spc="1569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Животни век</a:t>
            </a:r>
            <a:r>
              <a:rPr sz="1800" spc="15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им је од 3 до 5 дана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08990" y="4386808"/>
            <a:ext cx="1092212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УЛОГА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08990" y="4648428"/>
            <a:ext cx="4392102" cy="1454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•</a:t>
            </a:r>
            <a:r>
              <a:rPr sz="1800" spc="1569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Унутар крвотока одржавају</a:t>
            </a:r>
            <a:r>
              <a:rPr sz="1800" spc="11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крв у</a:t>
            </a:r>
          </a:p>
          <a:p>
            <a:pPr marL="342899" marR="0">
              <a:lnSpc>
                <a:spcPts val="16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течном станју</a:t>
            </a:r>
          </a:p>
          <a:p>
            <a:pPr marL="0" marR="0">
              <a:lnSpc>
                <a:spcPts val="1875"/>
              </a:lnSpc>
              <a:spcBef>
                <a:spcPts val="124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•</a:t>
            </a:r>
            <a:r>
              <a:rPr sz="1800" spc="1569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Омогућавају згрушавање</a:t>
            </a:r>
          </a:p>
          <a:p>
            <a:pPr marL="342899" marR="0">
              <a:lnSpc>
                <a:spcPts val="160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(коагулацију) крви код</a:t>
            </a:r>
            <a:r>
              <a:rPr sz="1800" spc="10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повреда</a:t>
            </a:r>
          </a:p>
          <a:p>
            <a:pPr marL="342899" marR="0">
              <a:lnSpc>
                <a:spcPts val="16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крвних судова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5140" y="278626"/>
            <a:ext cx="8088376" cy="905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CCCCCC"/>
                </a:solidFill>
                <a:latin typeface="EIKMMN+Wingdings-Regular"/>
                <a:cs typeface="EIKMMN+Wingdings-Regular"/>
              </a:rPr>
              <a:t></a:t>
            </a:r>
            <a:r>
              <a:rPr sz="2800" spc="1456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CCCCCC"/>
                </a:solidFill>
                <a:latin typeface="FIPSVW+ArialMT"/>
                <a:cs typeface="FIPSVW+ArialMT"/>
              </a:rPr>
              <a:t>Људским телом протиче 5 литара крви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1380" y="824765"/>
            <a:ext cx="4649109" cy="1707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CCCCCC"/>
                </a:solidFill>
                <a:latin typeface="EDVARU+Arial-BoldMT"/>
                <a:cs typeface="EDVARU+Arial-BoldMT"/>
              </a:rPr>
              <a:t>У тих 5 литара садржано је</a:t>
            </a: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:</a:t>
            </a:r>
          </a:p>
          <a:p>
            <a:pPr marL="175259" marR="0">
              <a:lnSpc>
                <a:spcPts val="2083"/>
              </a:lnSpc>
              <a:spcBef>
                <a:spcPts val="816"/>
              </a:spcBef>
              <a:spcAft>
                <a:spcPts val="0"/>
              </a:spcAft>
            </a:pP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-</a:t>
            </a:r>
            <a:r>
              <a:rPr sz="2000" spc="1477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25</a:t>
            </a:r>
            <a:r>
              <a:rPr sz="2000" spc="-15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000 милијарди еритроцита</a:t>
            </a:r>
          </a:p>
          <a:p>
            <a:pPr marL="175259" marR="0">
              <a:lnSpc>
                <a:spcPts val="2083"/>
              </a:lnSpc>
              <a:spcBef>
                <a:spcPts val="646"/>
              </a:spcBef>
              <a:spcAft>
                <a:spcPts val="0"/>
              </a:spcAft>
            </a:pP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-</a:t>
            </a:r>
            <a:r>
              <a:rPr sz="2000" spc="1477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40</a:t>
            </a:r>
            <a:r>
              <a:rPr sz="2000" spc="-15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милијарди леукоцита</a:t>
            </a:r>
          </a:p>
          <a:p>
            <a:pPr marL="175259" marR="0">
              <a:lnSpc>
                <a:spcPts val="2083"/>
              </a:lnSpc>
              <a:spcBef>
                <a:spcPts val="646"/>
              </a:spcBef>
              <a:spcAft>
                <a:spcPts val="0"/>
              </a:spcAft>
            </a:pP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-</a:t>
            </a:r>
            <a:r>
              <a:rPr sz="2000" spc="1477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500 000 тромбоцита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56639" y="2233195"/>
            <a:ext cx="7205378" cy="928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-</a:t>
            </a:r>
            <a:r>
              <a:rPr sz="2000" spc="1477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Број крвних ћелија код</a:t>
            </a:r>
            <a:r>
              <a:rPr sz="2000" spc="-18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здравих особа је углавном</a:t>
            </a:r>
          </a:p>
          <a:p>
            <a:pPr marL="342900" marR="0">
              <a:lnSpc>
                <a:spcPts val="2083"/>
              </a:lnSpc>
              <a:spcBef>
                <a:spcPts val="146"/>
              </a:spcBef>
              <a:spcAft>
                <a:spcPts val="0"/>
              </a:spcAft>
            </a:pP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константан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56639" y="2863115"/>
            <a:ext cx="7358336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-</a:t>
            </a:r>
            <a:r>
              <a:rPr sz="2000" spc="1477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Вредности се разликују код</a:t>
            </a:r>
            <a:r>
              <a:rPr sz="2000" spc="-14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особа</a:t>
            </a:r>
            <a:r>
              <a:rPr sz="2000" spc="-15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различитог пола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8550" y="3614340"/>
            <a:ext cx="1581626" cy="516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CCCCCC"/>
                </a:solidFill>
                <a:latin typeface="FIPSVW+ArialMT"/>
                <a:cs typeface="FIPSVW+ArialMT"/>
              </a:rPr>
              <a:t>Преглед крви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12820" y="3614340"/>
            <a:ext cx="830659" cy="516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CCCCCC"/>
                </a:solidFill>
                <a:latin typeface="FIPSVW+ArialMT"/>
                <a:cs typeface="FIPSVW+ArialMT"/>
              </a:rPr>
              <a:t>Жене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46140" y="3614340"/>
            <a:ext cx="1283493" cy="516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CCCCCC"/>
                </a:solidFill>
                <a:latin typeface="FIPSVW+ArialMT"/>
                <a:cs typeface="FIPSVW+ArialMT"/>
              </a:rPr>
              <a:t>Мушкарци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8550" y="4550023"/>
            <a:ext cx="1247194" cy="1027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CCCCCC"/>
                </a:solidFill>
                <a:latin typeface="FIPSVW+ArialMT"/>
                <a:cs typeface="FIPSVW+ArialMT"/>
              </a:rPr>
              <a:t>Еритроцити</a:t>
            </a:r>
          </a:p>
          <a:p>
            <a:pPr marL="0" marR="0">
              <a:lnSpc>
                <a:spcPts val="1458"/>
              </a:lnSpc>
              <a:spcBef>
                <a:spcPts val="3021"/>
              </a:spcBef>
              <a:spcAft>
                <a:spcPts val="0"/>
              </a:spcAft>
            </a:pPr>
            <a:r>
              <a:rPr sz="1400" dirty="0">
                <a:solidFill>
                  <a:srgbClr val="CCCCCC"/>
                </a:solidFill>
                <a:latin typeface="FIPSVW+ArialMT"/>
                <a:cs typeface="FIPSVW+ArialMT"/>
              </a:rPr>
              <a:t>Леукоцити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12820" y="4576385"/>
            <a:ext cx="1486511" cy="38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CCCCCC"/>
                </a:solidFill>
                <a:latin typeface="FIPSVW+ArialMT"/>
                <a:cs typeface="FIPSVW+ArialMT"/>
              </a:rPr>
              <a:t>3.5х10¹² - 4.0х10¹²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946140" y="4576385"/>
            <a:ext cx="1485444" cy="38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CCCCCC"/>
                </a:solidFill>
                <a:latin typeface="FIPSVW+ArialMT"/>
                <a:cs typeface="FIPSVW+ArialMT"/>
              </a:rPr>
              <a:t>4.5х10¹² - 5.0х10¹²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165090" y="5151695"/>
            <a:ext cx="1530483" cy="38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CCCCCC"/>
                </a:solidFill>
                <a:latin typeface="FIPSVW+ArialMT"/>
                <a:cs typeface="FIPSVW+ArialMT"/>
              </a:rPr>
              <a:t>5.0х10٩ - 10.0х10٩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98550" y="5698102"/>
            <a:ext cx="1279021" cy="1023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CCCCCC"/>
                </a:solidFill>
                <a:latin typeface="FIPSVW+ArialMT"/>
                <a:cs typeface="FIPSVW+ArialMT"/>
              </a:rPr>
              <a:t>Тромбоцити</a:t>
            </a:r>
          </a:p>
          <a:p>
            <a:pPr marL="0" marR="0">
              <a:lnSpc>
                <a:spcPts val="1458"/>
              </a:lnSpc>
              <a:spcBef>
                <a:spcPts val="3041"/>
              </a:spcBef>
              <a:spcAft>
                <a:spcPts val="0"/>
              </a:spcAft>
            </a:pPr>
            <a:r>
              <a:rPr sz="1400" dirty="0">
                <a:solidFill>
                  <a:srgbClr val="CCCCCC"/>
                </a:solidFill>
                <a:latin typeface="FIPSVW+ArialMT"/>
                <a:cs typeface="FIPSVW+ArialMT"/>
              </a:rPr>
              <a:t>Хемоглобин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121909" y="5724465"/>
            <a:ext cx="1616843" cy="38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CCCCCC"/>
                </a:solidFill>
                <a:latin typeface="FIPSVW+ArialMT"/>
                <a:cs typeface="FIPSVW+ArialMT"/>
              </a:rPr>
              <a:t>20.0х10٩ - 30.0х10٩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072890" y="6322328"/>
            <a:ext cx="1325053" cy="322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CCCCCC"/>
                </a:solidFill>
                <a:latin typeface="FIPSVW+ArialMT"/>
                <a:cs typeface="FIPSVW+ArialMT"/>
              </a:rPr>
              <a:t>7.13 - 10.18 ммол/л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465570" y="6322328"/>
            <a:ext cx="1325054" cy="322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CCCCCC"/>
                </a:solidFill>
                <a:latin typeface="FIPSVW+ArialMT"/>
                <a:cs typeface="FIPSVW+ArialMT"/>
              </a:rPr>
              <a:t>8.37 - 11.17 ммол/л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62250" y="570646"/>
            <a:ext cx="4300943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66CCFF"/>
                </a:solidFill>
                <a:latin typeface="FIPSVW+ArialMT"/>
                <a:cs typeface="FIPSVW+ArialMT"/>
              </a:rPr>
              <a:t>УЛОГА КРВИ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30350" y="1674971"/>
            <a:ext cx="3393806" cy="103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CCCCCC"/>
                </a:solidFill>
                <a:latin typeface="FIPSVW+ArialMT"/>
                <a:cs typeface="FIPSVW+ArialMT"/>
              </a:rPr>
              <a:t>•</a:t>
            </a:r>
            <a:r>
              <a:rPr sz="3200" spc="690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3200" dirty="0">
                <a:solidFill>
                  <a:srgbClr val="CCCCCC"/>
                </a:solidFill>
                <a:latin typeface="FIPSVW+ArialMT"/>
                <a:cs typeface="FIPSVW+ArialMT"/>
              </a:rPr>
              <a:t>Транспортна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30350" y="2232501"/>
            <a:ext cx="3385272" cy="1590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CCCCCC"/>
                </a:solidFill>
                <a:latin typeface="FIPSVW+ArialMT"/>
                <a:cs typeface="FIPSVW+ArialMT"/>
              </a:rPr>
              <a:t>•</a:t>
            </a:r>
            <a:r>
              <a:rPr sz="3200" spc="690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3200" dirty="0">
                <a:solidFill>
                  <a:srgbClr val="CCCCCC"/>
                </a:solidFill>
                <a:latin typeface="FIPSVW+ArialMT"/>
                <a:cs typeface="FIPSVW+ArialMT"/>
              </a:rPr>
              <a:t>Одбрамбена</a:t>
            </a:r>
          </a:p>
          <a:p>
            <a:pPr marL="0" marR="0">
              <a:lnSpc>
                <a:spcPts val="3334"/>
              </a:lnSpc>
              <a:spcBef>
                <a:spcPts val="1095"/>
              </a:spcBef>
              <a:spcAft>
                <a:spcPts val="0"/>
              </a:spcAft>
            </a:pPr>
            <a:r>
              <a:rPr sz="3200" dirty="0">
                <a:solidFill>
                  <a:srgbClr val="CCCCCC"/>
                </a:solidFill>
                <a:latin typeface="FIPSVW+ArialMT"/>
                <a:cs typeface="FIPSVW+ArialMT"/>
              </a:rPr>
              <a:t>•</a:t>
            </a:r>
            <a:r>
              <a:rPr sz="3200" spc="690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3200" dirty="0">
                <a:solidFill>
                  <a:srgbClr val="CCCCCC"/>
                </a:solidFill>
                <a:latin typeface="FIPSVW+ArialMT"/>
                <a:cs typeface="FIPSVW+ArialMT"/>
              </a:rPr>
              <a:t>Заштитна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30350" y="3347561"/>
            <a:ext cx="4569522" cy="103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CCCCCC"/>
                </a:solidFill>
                <a:latin typeface="FIPSVW+ArialMT"/>
                <a:cs typeface="FIPSVW+ArialMT"/>
              </a:rPr>
              <a:t>•</a:t>
            </a:r>
            <a:r>
              <a:rPr sz="3200" spc="690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3200" dirty="0">
                <a:solidFill>
                  <a:srgbClr val="CCCCCC"/>
                </a:solidFill>
                <a:latin typeface="FIPSVW+ArialMT"/>
                <a:cs typeface="FIPSVW+ArialMT"/>
              </a:rPr>
              <a:t>Терморегулациона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0880" y="570646"/>
            <a:ext cx="8924711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66CCFF"/>
                </a:solidFill>
                <a:latin typeface="FIPSVW+ArialMT"/>
                <a:cs typeface="FIPSVW+ArialMT"/>
              </a:rPr>
              <a:t>ЛИМФА</a:t>
            </a:r>
            <a:r>
              <a:rPr sz="4400" spc="10" dirty="0">
                <a:solidFill>
                  <a:srgbClr val="66CCFF"/>
                </a:solidFill>
                <a:latin typeface="FIPSVW+ArialMT"/>
                <a:cs typeface="FIPSVW+ArialMT"/>
              </a:rPr>
              <a:t> </a:t>
            </a:r>
            <a:r>
              <a:rPr sz="4400" dirty="0">
                <a:solidFill>
                  <a:srgbClr val="66CCFF"/>
                </a:solidFill>
                <a:latin typeface="FIPSVW+ArialMT"/>
                <a:cs typeface="FIPSVW+ArialMT"/>
              </a:rPr>
              <a:t>И ЛИМФНИ СИСТЕМ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369" y="1943635"/>
            <a:ext cx="8818838" cy="1919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CCCCCC"/>
                </a:solidFill>
                <a:latin typeface="EIKMMN+Wingdings-Regular"/>
                <a:cs typeface="EIKMMN+Wingdings-Regular"/>
              </a:rPr>
              <a:t></a:t>
            </a:r>
            <a:r>
              <a:rPr sz="2000" spc="611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Лимфа је безбојна</a:t>
            </a:r>
            <a:r>
              <a:rPr sz="2000" spc="-11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течност сличног састава као крвна плазма</a:t>
            </a:r>
          </a:p>
          <a:p>
            <a:pPr marL="0" marR="0">
              <a:lnSpc>
                <a:spcPts val="2083"/>
              </a:lnSpc>
              <a:spcBef>
                <a:spcPts val="2926"/>
              </a:spcBef>
              <a:spcAft>
                <a:spcPts val="0"/>
              </a:spcAft>
            </a:pPr>
            <a:r>
              <a:rPr sz="2000" dirty="0">
                <a:solidFill>
                  <a:srgbClr val="CCCCCC"/>
                </a:solidFill>
                <a:latin typeface="EIKMMN+Wingdings-Regular"/>
                <a:cs typeface="EIKMMN+Wingdings-Regular"/>
              </a:rPr>
              <a:t></a:t>
            </a:r>
            <a:r>
              <a:rPr sz="2000" spc="611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Садржи само бела крвна зрнца(леукоците)</a:t>
            </a:r>
          </a:p>
          <a:p>
            <a:pPr marL="0" marR="0">
              <a:lnSpc>
                <a:spcPts val="2083"/>
              </a:lnSpc>
              <a:spcBef>
                <a:spcPts val="2936"/>
              </a:spcBef>
              <a:spcAft>
                <a:spcPts val="0"/>
              </a:spcAft>
            </a:pPr>
            <a:r>
              <a:rPr sz="2000" dirty="0">
                <a:solidFill>
                  <a:srgbClr val="CCCCCC"/>
                </a:solidFill>
                <a:latin typeface="EIKMMN+Wingdings-Regular"/>
                <a:cs typeface="EIKMMN+Wingdings-Regular"/>
              </a:rPr>
              <a:t></a:t>
            </a:r>
            <a:r>
              <a:rPr sz="2000" spc="611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Лимфа чини 25% масе човека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7369" y="3853715"/>
            <a:ext cx="9194184" cy="1283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CCCCCC"/>
                </a:solidFill>
                <a:latin typeface="EIKMMN+Wingdings-Regular"/>
                <a:cs typeface="EIKMMN+Wingdings-Regular"/>
              </a:rPr>
              <a:t></a:t>
            </a:r>
            <a:r>
              <a:rPr sz="2000" spc="611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Образује се у ткивима и циркулише кроз посебан систем канала</a:t>
            </a:r>
          </a:p>
          <a:p>
            <a:pPr marL="0" marR="0">
              <a:lnSpc>
                <a:spcPts val="2083"/>
              </a:lnSpc>
              <a:spcBef>
                <a:spcPts val="2926"/>
              </a:spcBef>
              <a:spcAft>
                <a:spcPts val="0"/>
              </a:spcAft>
            </a:pPr>
            <a:r>
              <a:rPr sz="2000" dirty="0">
                <a:solidFill>
                  <a:srgbClr val="CCCCCC"/>
                </a:solidFill>
                <a:latin typeface="EIKMMN+Wingdings-Regular"/>
                <a:cs typeface="EIKMMN+Wingdings-Regular"/>
              </a:rPr>
              <a:t></a:t>
            </a:r>
            <a:r>
              <a:rPr sz="2000" spc="611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Има</a:t>
            </a:r>
            <a:r>
              <a:rPr sz="2000" spc="-11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транспортну и дренажну улогу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7369" y="5126255"/>
            <a:ext cx="6132229" cy="646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CCCCCC"/>
                </a:solidFill>
                <a:latin typeface="EIKMMN+Wingdings-Regular"/>
                <a:cs typeface="EIKMMN+Wingdings-Regular"/>
              </a:rPr>
              <a:t></a:t>
            </a:r>
            <a:r>
              <a:rPr sz="2000" spc="611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У Лимфним жлездама настају лимфоцити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13368" y="620688"/>
            <a:ext cx="5917263" cy="679866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0" tIns="0" rIns="0" bIns="0" rtlCol="0">
            <a:spAutoFit/>
          </a:bodyPr>
          <a:lstStyle/>
          <a:p>
            <a:pPr marL="29210" marR="0" algn="ctr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lang="sr-Cyrl-BA" sz="6600" b="1" spc="-20" dirty="0">
                <a:solidFill>
                  <a:srgbClr val="66CCFF"/>
                </a:solidFill>
                <a:latin typeface="EDVARU+Arial-BoldMT"/>
                <a:cs typeface="EDVARU+Arial-BoldMT"/>
              </a:rPr>
              <a:t>КРВ И ЛИМФА</a:t>
            </a:r>
            <a:endParaRPr sz="6600" b="1" spc="-25" dirty="0">
              <a:solidFill>
                <a:srgbClr val="66CCFF"/>
              </a:solidFill>
              <a:latin typeface="EDVARU+Arial-BoldMT"/>
              <a:cs typeface="EDVARU+Arial-Bold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4BB98-2B06-4C23-8FED-64197D9AA19F}"/>
              </a:ext>
            </a:extLst>
          </p:cNvPr>
          <p:cNvSpPr txBox="1"/>
          <p:nvPr/>
        </p:nvSpPr>
        <p:spPr>
          <a:xfrm rot="20852494">
            <a:off x="1736212" y="2277571"/>
            <a:ext cx="6925693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sr-Cyrl-BA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Одговори на питања, стр. 124!</a:t>
            </a:r>
            <a:endParaRPr lang="en-150" sz="3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6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46250" y="258226"/>
            <a:ext cx="6497233" cy="204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i="1" dirty="0">
                <a:solidFill>
                  <a:srgbClr val="66CCFF"/>
                </a:solidFill>
                <a:latin typeface="OWJSOO+Arial-ItalicMT"/>
                <a:cs typeface="OWJSOO+Arial-ItalicMT"/>
              </a:rPr>
              <a:t>СИСТЕМ</a:t>
            </a:r>
            <a:r>
              <a:rPr sz="4400" i="1" spc="-222" dirty="0">
                <a:solidFill>
                  <a:srgbClr val="66CCFF"/>
                </a:solidFill>
                <a:latin typeface="OWJSOO+Arial-ItalicMT"/>
                <a:cs typeface="OWJSOO+Arial-ItalicMT"/>
              </a:rPr>
              <a:t> </a:t>
            </a:r>
            <a:r>
              <a:rPr sz="4400" i="1" dirty="0">
                <a:solidFill>
                  <a:srgbClr val="66CCFF"/>
                </a:solidFill>
                <a:latin typeface="OWJSOO+Arial-ItalicMT"/>
                <a:cs typeface="OWJSOO+Arial-ItalicMT"/>
              </a:rPr>
              <a:t>ОРГАНА</a:t>
            </a:r>
            <a:r>
              <a:rPr sz="4400" i="1" spc="10" dirty="0">
                <a:solidFill>
                  <a:srgbClr val="66CCFF"/>
                </a:solidFill>
                <a:latin typeface="OWJSOO+Arial-ItalicMT"/>
                <a:cs typeface="OWJSOO+Arial-ItalicMT"/>
              </a:rPr>
              <a:t> </a:t>
            </a:r>
            <a:r>
              <a:rPr sz="4400" i="1" dirty="0">
                <a:solidFill>
                  <a:srgbClr val="66CCFF"/>
                </a:solidFill>
                <a:latin typeface="OWJSOO+Arial-ItalicMT"/>
                <a:cs typeface="OWJSOO+Arial-ItalicMT"/>
              </a:rPr>
              <a:t>ЗА</a:t>
            </a:r>
          </a:p>
          <a:p>
            <a:pPr marL="789939" marR="0">
              <a:lnSpc>
                <a:spcPts val="4584"/>
              </a:lnSpc>
              <a:spcBef>
                <a:spcPts val="335"/>
              </a:spcBef>
              <a:spcAft>
                <a:spcPts val="0"/>
              </a:spcAft>
            </a:pPr>
            <a:r>
              <a:rPr sz="4400" i="1" dirty="0">
                <a:solidFill>
                  <a:srgbClr val="66CCFF"/>
                </a:solidFill>
                <a:latin typeface="OWJSOO+Arial-ItalicMT"/>
                <a:cs typeface="OWJSOO+Arial-ItalicMT"/>
              </a:rPr>
              <a:t>ЦИРКУЛАЦИЈУ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369" y="2129016"/>
            <a:ext cx="8370773" cy="905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EIKMMN+Wingdings-Regular"/>
                <a:cs typeface="EIKMMN+Wingdings-Regular"/>
              </a:rPr>
              <a:t></a:t>
            </a:r>
            <a:r>
              <a:rPr sz="2800" spc="-2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FIPSVW+ArialMT"/>
                <a:cs typeface="FIPSVW+ArialMT"/>
              </a:rPr>
              <a:t>Систем за</a:t>
            </a:r>
            <a:r>
              <a:rPr sz="2800" spc="-12" dirty="0">
                <a:solidFill>
                  <a:srgbClr val="000000"/>
                </a:solidFill>
                <a:latin typeface="FIPSVW+ArialMT"/>
                <a:cs typeface="FIPSVW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FIPSVW+ArialMT"/>
                <a:cs typeface="FIPSVW+ArialMT"/>
              </a:rPr>
              <a:t>циркулацију</a:t>
            </a:r>
            <a:r>
              <a:rPr sz="2800" spc="15" dirty="0">
                <a:solidFill>
                  <a:srgbClr val="000000"/>
                </a:solidFill>
                <a:latin typeface="FIPSVW+ArialMT"/>
                <a:cs typeface="FIPSVW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FIPSVW+ArialMT"/>
                <a:cs typeface="FIPSVW+ArialMT"/>
              </a:rPr>
              <a:t>сисара и човека је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0269" y="2487155"/>
            <a:ext cx="3215033" cy="903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FIPSVW+ArialMT"/>
                <a:cs typeface="FIPSVW+ArialMT"/>
              </a:rPr>
              <a:t>затвореног типа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7369" y="3374886"/>
            <a:ext cx="7277544" cy="125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EIKMMN+Wingdings-Regular"/>
                <a:cs typeface="EIKMMN+Wingdings-Regular"/>
              </a:rPr>
              <a:t></a:t>
            </a:r>
            <a:r>
              <a:rPr sz="2800" spc="-2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FIPSVW+ArialMT"/>
                <a:cs typeface="FIPSVW+ArialMT"/>
              </a:rPr>
              <a:t>Систем органа за</a:t>
            </a:r>
            <a:r>
              <a:rPr sz="2800" spc="10" dirty="0">
                <a:solidFill>
                  <a:srgbClr val="000000"/>
                </a:solidFill>
                <a:latin typeface="FIPSVW+ArialMT"/>
                <a:cs typeface="FIPSVW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FIPSVW+ArialMT"/>
                <a:cs typeface="FIPSVW+ArialMT"/>
              </a:rPr>
              <a:t>циркулацију чине:</a:t>
            </a:r>
          </a:p>
          <a:p>
            <a:pPr marL="457200" marR="0">
              <a:lnSpc>
                <a:spcPts val="2500"/>
              </a:lnSpc>
              <a:spcBef>
                <a:spcPts val="599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FIPSVW+ArialMT"/>
                <a:cs typeface="FIPSVW+ArialMT"/>
              </a:rPr>
              <a:t>–</a:t>
            </a:r>
            <a:r>
              <a:rPr sz="2400" spc="248" dirty="0">
                <a:solidFill>
                  <a:srgbClr val="000000"/>
                </a:solidFill>
                <a:latin typeface="FIPSVW+ArialMT"/>
                <a:cs typeface="FIPSVW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FIPSVW+ArialMT"/>
                <a:cs typeface="FIPSVW+ArialMT"/>
              </a:rPr>
              <a:t>Крв,</a:t>
            </a:r>
            <a:r>
              <a:rPr sz="2400" spc="18" dirty="0">
                <a:solidFill>
                  <a:srgbClr val="000000"/>
                </a:solidFill>
                <a:latin typeface="FIPSVW+ArialMT"/>
                <a:cs typeface="FIPSVW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FIPSVW+ArialMT"/>
                <a:cs typeface="FIPSVW+ArialMT"/>
              </a:rPr>
              <a:t>срце и</a:t>
            </a:r>
            <a:r>
              <a:rPr sz="2400" spc="12" dirty="0">
                <a:solidFill>
                  <a:srgbClr val="000000"/>
                </a:solidFill>
                <a:latin typeface="FIPSVW+ArialMT"/>
                <a:cs typeface="FIPSVW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FIPSVW+ArialMT"/>
                <a:cs typeface="FIPSVW+ArialMT"/>
              </a:rPr>
              <a:t>крвни</a:t>
            </a:r>
            <a:r>
              <a:rPr sz="2400" spc="11" dirty="0">
                <a:solidFill>
                  <a:srgbClr val="000000"/>
                </a:solidFill>
                <a:latin typeface="FIPSVW+ArialMT"/>
                <a:cs typeface="FIPSVW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FIPSVW+ArialMT"/>
                <a:cs typeface="FIPSVW+ArialMT"/>
              </a:rPr>
              <a:t>судови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04569" y="4192151"/>
            <a:ext cx="7232859" cy="77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FIPSVW+ArialMT"/>
                <a:cs typeface="FIPSVW+ArialMT"/>
              </a:rPr>
              <a:t>–</a:t>
            </a:r>
            <a:r>
              <a:rPr sz="2400" spc="248" dirty="0">
                <a:solidFill>
                  <a:srgbClr val="000000"/>
                </a:solidFill>
                <a:latin typeface="FIPSVW+ArialMT"/>
                <a:cs typeface="FIPSVW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FIPSVW+ArialMT"/>
                <a:cs typeface="FIPSVW+ArialMT"/>
              </a:rPr>
              <a:t>Лимфа, лимфни судови</a:t>
            </a:r>
            <a:r>
              <a:rPr sz="2400" spc="12" dirty="0">
                <a:solidFill>
                  <a:srgbClr val="000000"/>
                </a:solidFill>
                <a:latin typeface="FIPSVW+ArialMT"/>
                <a:cs typeface="FIPSVW+ArialMT"/>
              </a:rPr>
              <a:t> </a:t>
            </a:r>
            <a:r>
              <a:rPr sz="2400" dirty="0">
                <a:solidFill>
                  <a:srgbClr val="000000"/>
                </a:solidFill>
                <a:latin typeface="FIPSVW+ArialMT"/>
                <a:cs typeface="FIPSVW+ArialMT"/>
              </a:rPr>
              <a:t>и лимфне жлезде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7369" y="4964926"/>
            <a:ext cx="6839063" cy="905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EIKMMN+Wingdings-Regular"/>
                <a:cs typeface="EIKMMN+Wingdings-Regular"/>
              </a:rPr>
              <a:t></a:t>
            </a:r>
            <a:r>
              <a:rPr sz="2800" spc="-2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FIPSVW+ArialMT"/>
                <a:cs typeface="FIPSVW+ArialMT"/>
              </a:rPr>
              <a:t>Крв и лимфа</a:t>
            </a:r>
            <a:r>
              <a:rPr sz="2800" spc="10" dirty="0">
                <a:solidFill>
                  <a:srgbClr val="000000"/>
                </a:solidFill>
                <a:latin typeface="FIPSVW+ArialMT"/>
                <a:cs typeface="FIPSVW+ArialMT"/>
              </a:rPr>
              <a:t> су</a:t>
            </a:r>
            <a:r>
              <a:rPr sz="2800" dirty="0">
                <a:solidFill>
                  <a:srgbClr val="000000"/>
                </a:solidFill>
                <a:latin typeface="FIPSVW+ArialMT"/>
                <a:cs typeface="FIPSVW+ArialMT"/>
              </a:rPr>
              <a:t> телесне течности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74740" y="2314475"/>
            <a:ext cx="1186730" cy="6596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CCCCCC"/>
                </a:solidFill>
                <a:latin typeface="EIKMMN+Wingdings-Regular"/>
                <a:cs typeface="EIKMMN+Wingdings-Regular"/>
              </a:rPr>
              <a:t></a:t>
            </a:r>
            <a:r>
              <a:rPr sz="2000" spc="57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CCCCC"/>
                </a:solidFill>
                <a:latin typeface="EDVARU+Arial-BoldMT"/>
                <a:cs typeface="EDVARU+Arial-BoldMT"/>
              </a:rPr>
              <a:t>КРВ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74740" y="2924075"/>
            <a:ext cx="1387345" cy="6596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CCCCCC"/>
                </a:solidFill>
                <a:latin typeface="EIKMMN+Wingdings-Regular"/>
                <a:cs typeface="EIKMMN+Wingdings-Regular"/>
              </a:rPr>
              <a:t></a:t>
            </a:r>
            <a:r>
              <a:rPr sz="2000" spc="57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CCCCC"/>
                </a:solidFill>
                <a:latin typeface="EDVARU+Arial-BoldMT"/>
                <a:cs typeface="EDVARU+Arial-BoldMT"/>
              </a:rPr>
              <a:t>СРЦЕ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74740" y="3533675"/>
            <a:ext cx="2713672" cy="660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CCCCCC"/>
                </a:solidFill>
                <a:latin typeface="EIKMMN+Wingdings-Regular"/>
                <a:cs typeface="EIKMMN+Wingdings-Regular"/>
              </a:rPr>
              <a:t></a:t>
            </a:r>
            <a:r>
              <a:rPr sz="2000" spc="57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CCCCC"/>
                </a:solidFill>
                <a:latin typeface="EDVARU+Arial-BoldMT"/>
                <a:cs typeface="EDVARU+Arial-BoldMT"/>
              </a:rPr>
              <a:t>КРВНИ СУДОВИ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51500" y="2438628"/>
            <a:ext cx="1485760" cy="593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EIKMMN+Wingdings-Regular"/>
                <a:cs typeface="EIKMMN+Wingdings-Regular"/>
              </a:rPr>
              <a:t></a:t>
            </a:r>
            <a:r>
              <a:rPr sz="1800" spc="56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CCCCC"/>
                </a:solidFill>
                <a:latin typeface="EDVARU+Arial-BoldMT"/>
                <a:cs typeface="EDVARU+Arial-BoldMT"/>
              </a:rPr>
              <a:t>ЛИМФА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51500" y="2987268"/>
            <a:ext cx="2699347" cy="1142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EIKMMN+Wingdings-Regular"/>
                <a:cs typeface="EIKMMN+Wingdings-Regular"/>
              </a:rPr>
              <a:t></a:t>
            </a:r>
            <a:r>
              <a:rPr sz="1800" spc="56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CCCCC"/>
                </a:solidFill>
                <a:latin typeface="EDVARU+Arial-BoldMT"/>
                <a:cs typeface="EDVARU+Arial-BoldMT"/>
              </a:rPr>
              <a:t>ЛИМФНИ СУДОВИ</a:t>
            </a:r>
          </a:p>
          <a:p>
            <a:pPr marL="0" marR="0">
              <a:lnSpc>
                <a:spcPts val="1875"/>
              </a:lnSpc>
              <a:spcBef>
                <a:spcPts val="2444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EIKMMN+Wingdings-Regular"/>
                <a:cs typeface="EIKMMN+Wingdings-Regular"/>
              </a:rPr>
              <a:t></a:t>
            </a:r>
            <a:r>
              <a:rPr sz="1800" spc="56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CCCCC"/>
                </a:solidFill>
                <a:latin typeface="EDVARU+Arial-BoldMT"/>
                <a:cs typeface="EDVARU+Arial-BoldMT"/>
              </a:rPr>
              <a:t>ЛИМФНЕ ЖЛЕЗДЕ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34790" y="570646"/>
            <a:ext cx="1913326" cy="142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sz="4400" i="1" dirty="0">
                <a:solidFill>
                  <a:srgbClr val="66CCFF"/>
                </a:solidFill>
                <a:latin typeface="OWJSOO+Arial-ItalicMT"/>
                <a:cs typeface="OWJSOO+Arial-ItalicMT"/>
              </a:rPr>
              <a:t>КРВ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369" y="1666120"/>
            <a:ext cx="9136358" cy="776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CCCCC"/>
                </a:solidFill>
                <a:latin typeface="EIKMMN+Wingdings-Regular"/>
                <a:cs typeface="EIKMMN+Wingdings-Regular"/>
              </a:rPr>
              <a:t></a:t>
            </a:r>
            <a:r>
              <a:rPr sz="2400" spc="192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CCCCC"/>
                </a:solidFill>
                <a:latin typeface="FIPSVW+ArialMT"/>
                <a:cs typeface="FIPSVW+ArialMT"/>
              </a:rPr>
              <a:t>Крв </a:t>
            </a:r>
            <a:r>
              <a:rPr sz="2400" spc="-11" dirty="0">
                <a:solidFill>
                  <a:srgbClr val="CCCCCC"/>
                </a:solidFill>
                <a:latin typeface="FIPSVW+ArialMT"/>
                <a:cs typeface="FIPSVW+ArialMT"/>
              </a:rPr>
              <a:t>је</a:t>
            </a:r>
            <a:r>
              <a:rPr sz="2400" spc="20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2400" dirty="0">
                <a:solidFill>
                  <a:srgbClr val="CCCCCC"/>
                </a:solidFill>
                <a:latin typeface="FIPSVW+ArialMT"/>
                <a:cs typeface="FIPSVW+ArialMT"/>
              </a:rPr>
              <a:t>течно</a:t>
            </a:r>
            <a:r>
              <a:rPr sz="2400" spc="10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2400" dirty="0">
                <a:solidFill>
                  <a:srgbClr val="CCCCCC"/>
                </a:solidFill>
                <a:latin typeface="FIPSVW+ArialMT"/>
                <a:cs typeface="FIPSVW+ArialMT"/>
              </a:rPr>
              <a:t>везивно ткиво сталног хемијског састава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7369" y="2429390"/>
            <a:ext cx="9092308" cy="776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CCCCC"/>
                </a:solidFill>
                <a:latin typeface="EIKMMN+Wingdings-Regular"/>
                <a:cs typeface="EIKMMN+Wingdings-Regular"/>
              </a:rPr>
              <a:t></a:t>
            </a:r>
            <a:r>
              <a:rPr sz="2400" spc="192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CCCCC"/>
                </a:solidFill>
                <a:latin typeface="FIPSVW+ArialMT"/>
                <a:cs typeface="FIPSVW+ArialMT"/>
              </a:rPr>
              <a:t>Крв се састоји од </a:t>
            </a:r>
            <a:r>
              <a:rPr sz="2400" b="1" i="1" u="sng" dirty="0">
                <a:solidFill>
                  <a:srgbClr val="CCCCCC"/>
                </a:solidFill>
                <a:latin typeface="HDGAKQ+Arial-BoldItalicMT"/>
                <a:cs typeface="HDGAKQ+Arial-BoldItalicMT"/>
              </a:rPr>
              <a:t>крвне</a:t>
            </a:r>
            <a:r>
              <a:rPr sz="2400" b="1" i="1" u="sng" spc="64" dirty="0">
                <a:solidFill>
                  <a:srgbClr val="CCCCCC"/>
                </a:solidFill>
                <a:latin typeface="HDGAKQ+Arial-BoldItalicMT"/>
                <a:cs typeface="HDGAKQ+Arial-BoldItalicMT"/>
              </a:rPr>
              <a:t> </a:t>
            </a:r>
            <a:r>
              <a:rPr sz="2400" b="1" i="1" u="sng" dirty="0">
                <a:solidFill>
                  <a:srgbClr val="CCCCCC"/>
                </a:solidFill>
                <a:latin typeface="HDGAKQ+Arial-BoldItalicMT"/>
                <a:cs typeface="HDGAKQ+Arial-BoldItalicMT"/>
              </a:rPr>
              <a:t>плазме</a:t>
            </a:r>
            <a:r>
              <a:rPr sz="2400" b="1" i="1" dirty="0">
                <a:solidFill>
                  <a:srgbClr val="CCCCCC"/>
                </a:solidFill>
                <a:latin typeface="HDGAKQ+Arial-BoldItalicMT"/>
                <a:cs typeface="HDGAKQ+Arial-BoldItalicMT"/>
              </a:rPr>
              <a:t> </a:t>
            </a:r>
            <a:r>
              <a:rPr sz="2400" dirty="0">
                <a:solidFill>
                  <a:srgbClr val="CCCCCC"/>
                </a:solidFill>
                <a:latin typeface="FIPSVW+ArialMT"/>
                <a:cs typeface="FIPSVW+ArialMT"/>
              </a:rPr>
              <a:t>у којој пливају </a:t>
            </a:r>
            <a:r>
              <a:rPr sz="2400" u="sng" dirty="0">
                <a:solidFill>
                  <a:srgbClr val="CCCCCC"/>
                </a:solidFill>
                <a:latin typeface="FIPSVW+ArialMT"/>
                <a:cs typeface="FIPSVW+ArialMT"/>
              </a:rPr>
              <a:t>крвне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0269" y="2736731"/>
            <a:ext cx="1381571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CCCCCC"/>
                </a:solidFill>
                <a:latin typeface="FIPSVW+ArialMT"/>
                <a:cs typeface="FIPSVW+ArialMT"/>
              </a:rPr>
              <a:t>ћелије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7369" y="3497460"/>
            <a:ext cx="3736070" cy="1921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CCCCC"/>
                </a:solidFill>
                <a:latin typeface="EIKMMN+Wingdings-Regular"/>
                <a:cs typeface="EIKMMN+Wingdings-Regular"/>
              </a:rPr>
              <a:t></a:t>
            </a:r>
            <a:r>
              <a:rPr sz="2400" spc="192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CCCCC"/>
                </a:solidFill>
                <a:latin typeface="FIPSVW+ArialMT"/>
                <a:cs typeface="FIPSVW+ArialMT"/>
              </a:rPr>
              <a:t>Крвне ћелије су:</a:t>
            </a:r>
          </a:p>
          <a:p>
            <a:pPr marL="255270" marR="0">
              <a:lnSpc>
                <a:spcPts val="2500"/>
              </a:lnSpc>
              <a:spcBef>
                <a:spcPts val="519"/>
              </a:spcBef>
              <a:spcAft>
                <a:spcPts val="0"/>
              </a:spcAft>
            </a:pPr>
            <a:r>
              <a:rPr sz="2400" dirty="0">
                <a:solidFill>
                  <a:srgbClr val="CCCCCC"/>
                </a:solidFill>
                <a:latin typeface="FIPSVW+ArialMT"/>
                <a:cs typeface="FIPSVW+ArialMT"/>
              </a:rPr>
              <a:t>-</a:t>
            </a:r>
            <a:r>
              <a:rPr sz="2400" spc="15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2400" dirty="0">
                <a:solidFill>
                  <a:srgbClr val="CCCCCC"/>
                </a:solidFill>
                <a:latin typeface="FIPSVW+ArialMT"/>
                <a:cs typeface="FIPSVW+ArialMT"/>
              </a:rPr>
              <a:t>црвена крвна зрнца</a:t>
            </a:r>
          </a:p>
          <a:p>
            <a:pPr marL="255270" marR="0">
              <a:lnSpc>
                <a:spcPts val="2500"/>
              </a:lnSpc>
              <a:spcBef>
                <a:spcPts val="509"/>
              </a:spcBef>
              <a:spcAft>
                <a:spcPts val="0"/>
              </a:spcAft>
            </a:pPr>
            <a:r>
              <a:rPr sz="2400" dirty="0">
                <a:solidFill>
                  <a:srgbClr val="CCCCCC"/>
                </a:solidFill>
                <a:latin typeface="FIPSVW+ArialMT"/>
                <a:cs typeface="FIPSVW+ArialMT"/>
              </a:rPr>
              <a:t>-</a:t>
            </a:r>
            <a:r>
              <a:rPr sz="2400" spc="15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2400" dirty="0">
                <a:solidFill>
                  <a:srgbClr val="CCCCCC"/>
                </a:solidFill>
                <a:latin typeface="FIPSVW+ArialMT"/>
                <a:cs typeface="FIPSVW+ArialMT"/>
              </a:rPr>
              <a:t>бела крвна зрнца</a:t>
            </a:r>
          </a:p>
          <a:p>
            <a:pPr marL="255270" marR="0">
              <a:lnSpc>
                <a:spcPts val="2500"/>
              </a:lnSpc>
              <a:spcBef>
                <a:spcPts val="499"/>
              </a:spcBef>
              <a:spcAft>
                <a:spcPts val="0"/>
              </a:spcAft>
            </a:pPr>
            <a:r>
              <a:rPr sz="2400" dirty="0">
                <a:solidFill>
                  <a:srgbClr val="CCCCCC"/>
                </a:solidFill>
                <a:latin typeface="FIPSVW+ArialMT"/>
                <a:cs typeface="FIPSVW+ArialMT"/>
              </a:rPr>
              <a:t>-</a:t>
            </a:r>
            <a:r>
              <a:rPr sz="2400" spc="15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2400" dirty="0">
                <a:solidFill>
                  <a:srgbClr val="CCCCCC"/>
                </a:solidFill>
                <a:latin typeface="FIPSVW+ArialMT"/>
                <a:cs typeface="FIPSVW+ArialMT"/>
              </a:rPr>
              <a:t>крвне плочице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10510" y="417016"/>
            <a:ext cx="4243269" cy="1162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sz="3600" i="1" dirty="0">
                <a:solidFill>
                  <a:srgbClr val="66CCFF"/>
                </a:solidFill>
                <a:latin typeface="OWJSOO+Arial-ItalicMT"/>
                <a:cs typeface="OWJSOO+Arial-ItalicMT"/>
              </a:rPr>
              <a:t>КРВНА ПЛАЗМА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369" y="1441331"/>
            <a:ext cx="9038947" cy="776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CCCCC"/>
                </a:solidFill>
                <a:latin typeface="EIKMMN+Wingdings-Regular"/>
                <a:cs typeface="EIKMMN+Wingdings-Regular"/>
              </a:rPr>
              <a:t></a:t>
            </a:r>
            <a:r>
              <a:rPr sz="2400" spc="1543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CCCCC"/>
                </a:solidFill>
                <a:latin typeface="FIPSVW+ArialMT"/>
                <a:cs typeface="FIPSVW+ArialMT"/>
              </a:rPr>
              <a:t>Крвна плазма </a:t>
            </a:r>
            <a:r>
              <a:rPr sz="2400" spc="-11" dirty="0">
                <a:solidFill>
                  <a:srgbClr val="CCCCCC"/>
                </a:solidFill>
                <a:latin typeface="FIPSVW+ArialMT"/>
                <a:cs typeface="FIPSVW+ArialMT"/>
              </a:rPr>
              <a:t>је</a:t>
            </a:r>
            <a:r>
              <a:rPr sz="2400" spc="20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2400" dirty="0">
                <a:solidFill>
                  <a:srgbClr val="CCCCCC"/>
                </a:solidFill>
                <a:latin typeface="FIPSVW+ArialMT"/>
                <a:cs typeface="FIPSVW+ArialMT"/>
              </a:rPr>
              <a:t>течност</a:t>
            </a:r>
            <a:r>
              <a:rPr sz="2400" spc="17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2400" dirty="0">
                <a:solidFill>
                  <a:srgbClr val="CCCCCC"/>
                </a:solidFill>
                <a:latin typeface="FIPSVW+ArialMT"/>
                <a:cs typeface="FIPSVW+ArialMT"/>
              </a:rPr>
              <a:t>светло жуте боје сложеног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1719" y="1714381"/>
            <a:ext cx="1572071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CCCCC"/>
                </a:solidFill>
                <a:latin typeface="FIPSVW+ArialMT"/>
                <a:cs typeface="FIPSVW+ArialMT"/>
              </a:rPr>
              <a:t>састава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7369" y="2466220"/>
            <a:ext cx="5341803" cy="1529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CCCCC"/>
                </a:solidFill>
                <a:latin typeface="EIKMMN+Wingdings-Regular"/>
                <a:cs typeface="EIKMMN+Wingdings-Regular"/>
              </a:rPr>
              <a:t></a:t>
            </a:r>
            <a:r>
              <a:rPr sz="2400" spc="1543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CCCCC"/>
                </a:solidFill>
                <a:latin typeface="FIPSVW+ArialMT"/>
                <a:cs typeface="FIPSVW+ArialMT"/>
              </a:rPr>
              <a:t>90%</a:t>
            </a:r>
            <a:r>
              <a:rPr sz="2400" spc="15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2400" dirty="0">
                <a:solidFill>
                  <a:srgbClr val="CCCCCC"/>
                </a:solidFill>
                <a:latin typeface="FIPSVW+ArialMT"/>
                <a:cs typeface="FIPSVW+ArialMT"/>
              </a:rPr>
              <a:t>крвне плазме чини</a:t>
            </a:r>
            <a:r>
              <a:rPr sz="2400" spc="18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2400" u="sng" dirty="0">
                <a:solidFill>
                  <a:srgbClr val="CCCCCC"/>
                </a:solidFill>
                <a:latin typeface="FIPSVW+ArialMT"/>
                <a:cs typeface="FIPSVW+ArialMT"/>
              </a:rPr>
              <a:t>вода</a:t>
            </a:r>
          </a:p>
          <a:p>
            <a:pPr marL="0" marR="0">
              <a:lnSpc>
                <a:spcPts val="2500"/>
              </a:lnSpc>
              <a:spcBef>
                <a:spcPts val="3429"/>
              </a:spcBef>
              <a:spcAft>
                <a:spcPts val="0"/>
              </a:spcAft>
            </a:pPr>
            <a:r>
              <a:rPr sz="2400" dirty="0">
                <a:solidFill>
                  <a:srgbClr val="CCCCCC"/>
                </a:solidFill>
                <a:latin typeface="EIKMMN+Wingdings-Regular"/>
                <a:cs typeface="EIKMMN+Wingdings-Regular"/>
              </a:rPr>
              <a:t></a:t>
            </a:r>
            <a:r>
              <a:rPr sz="2400" spc="1543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CCCCC"/>
                </a:solidFill>
                <a:latin typeface="FIPSVW+ArialMT"/>
                <a:cs typeface="FIPSVW+ArialMT"/>
              </a:rPr>
              <a:t>Осталих 10%</a:t>
            </a:r>
            <a:r>
              <a:rPr sz="2400" spc="10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2400" dirty="0">
                <a:solidFill>
                  <a:srgbClr val="CCCCCC"/>
                </a:solidFill>
                <a:latin typeface="FIPSVW+ArialMT"/>
                <a:cs typeface="FIPSVW+ArialMT"/>
              </a:rPr>
              <a:t>чине: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76019" y="3912135"/>
            <a:ext cx="2586633" cy="1803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-</a:t>
            </a:r>
            <a:r>
              <a:rPr sz="2000" spc="557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Минералне соли</a:t>
            </a:r>
          </a:p>
          <a:p>
            <a:pPr marL="0" marR="0">
              <a:lnSpc>
                <a:spcPts val="2083"/>
              </a:lnSpc>
              <a:spcBef>
                <a:spcPts val="196"/>
              </a:spcBef>
              <a:spcAft>
                <a:spcPts val="0"/>
              </a:spcAft>
            </a:pP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-</a:t>
            </a:r>
            <a:r>
              <a:rPr sz="2000" spc="578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Беланчевине</a:t>
            </a:r>
          </a:p>
          <a:p>
            <a:pPr marL="0" marR="0">
              <a:lnSpc>
                <a:spcPts val="2083"/>
              </a:lnSpc>
              <a:spcBef>
                <a:spcPts val="146"/>
              </a:spcBef>
              <a:spcAft>
                <a:spcPts val="0"/>
              </a:spcAft>
            </a:pP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-</a:t>
            </a:r>
            <a:r>
              <a:rPr sz="2000" spc="578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Шећер</a:t>
            </a:r>
          </a:p>
          <a:p>
            <a:pPr marL="0" marR="0">
              <a:lnSpc>
                <a:spcPts val="2083"/>
              </a:lnSpc>
              <a:spcBef>
                <a:spcPts val="196"/>
              </a:spcBef>
              <a:spcAft>
                <a:spcPts val="0"/>
              </a:spcAft>
            </a:pP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-</a:t>
            </a:r>
            <a:r>
              <a:rPr sz="2000" spc="578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Ензими</a:t>
            </a:r>
          </a:p>
          <a:p>
            <a:pPr marL="0" marR="0">
              <a:lnSpc>
                <a:spcPts val="2083"/>
              </a:lnSpc>
              <a:spcBef>
                <a:spcPts val="196"/>
              </a:spcBef>
              <a:spcAft>
                <a:spcPts val="0"/>
              </a:spcAft>
            </a:pP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-</a:t>
            </a:r>
            <a:r>
              <a:rPr sz="2000" spc="578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Хормони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76019" y="5359935"/>
            <a:ext cx="3159398" cy="646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-</a:t>
            </a:r>
            <a:r>
              <a:rPr sz="2000" spc="578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2000" dirty="0">
                <a:solidFill>
                  <a:srgbClr val="CCCCCC"/>
                </a:solidFill>
                <a:latin typeface="FIPSVW+ArialMT"/>
                <a:cs typeface="FIPSVW+ArialMT"/>
              </a:rPr>
              <a:t>Хранљиве супстанце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19400" y="621486"/>
            <a:ext cx="4192977" cy="1162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sz="3600" i="1" dirty="0">
                <a:solidFill>
                  <a:srgbClr val="66CCFF"/>
                </a:solidFill>
                <a:latin typeface="OWJSOO+Arial-ItalicMT"/>
                <a:cs typeface="OWJSOO+Arial-ItalicMT"/>
              </a:rPr>
              <a:t>КРВНЕ ЋЕЛИЈЕ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369" y="1669276"/>
            <a:ext cx="8409061" cy="830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CCCCCC"/>
                </a:solidFill>
                <a:latin typeface="EIKMMN+Wingdings-Regular"/>
                <a:cs typeface="EIKMMN+Wingdings-Regular"/>
              </a:rPr>
              <a:t></a:t>
            </a:r>
            <a:r>
              <a:rPr sz="2800" spc="555" dirty="0">
                <a:solidFill>
                  <a:srgbClr val="CCCCC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CCCCC"/>
                </a:solidFill>
                <a:latin typeface="FIPSVW+ArialMT"/>
                <a:cs typeface="FIPSVW+ArialMT"/>
              </a:rPr>
              <a:t>КРВНЕ ЋЕЛИЈЕ</a:t>
            </a:r>
            <a:r>
              <a:rPr sz="2400" spc="100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2400" dirty="0">
                <a:solidFill>
                  <a:srgbClr val="CCCCCC"/>
                </a:solidFill>
                <a:latin typeface="FIPSVW+ArialMT"/>
                <a:cs typeface="FIPSVW+ArialMT"/>
              </a:rPr>
              <a:t>НАСТАЈУ У КОШТАНОЈ СРЖИ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71039" y="364946"/>
            <a:ext cx="5985474" cy="1674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sz="3600" i="1" dirty="0">
                <a:solidFill>
                  <a:srgbClr val="66CCFF"/>
                </a:solidFill>
                <a:latin typeface="OWJSOO+Arial-ItalicMT"/>
                <a:cs typeface="OWJSOO+Arial-ItalicMT"/>
              </a:rPr>
              <a:t>ЦРВЕНА</a:t>
            </a:r>
            <a:r>
              <a:rPr sz="3600" i="1" spc="-10" dirty="0">
                <a:solidFill>
                  <a:srgbClr val="66CCFF"/>
                </a:solidFill>
                <a:latin typeface="OWJSOO+Arial-ItalicMT"/>
                <a:cs typeface="OWJSOO+Arial-ItalicMT"/>
              </a:rPr>
              <a:t> </a:t>
            </a:r>
            <a:r>
              <a:rPr sz="3600" i="1" dirty="0">
                <a:solidFill>
                  <a:srgbClr val="66CCFF"/>
                </a:solidFill>
                <a:latin typeface="OWJSOO+Arial-ItalicMT"/>
                <a:cs typeface="OWJSOO+Arial-ItalicMT"/>
              </a:rPr>
              <a:t>КРВНА ЗРНЦА</a:t>
            </a:r>
          </a:p>
          <a:p>
            <a:pPr marL="1029970" marR="0">
              <a:lnSpc>
                <a:spcPts val="3751"/>
              </a:lnSpc>
              <a:spcBef>
                <a:spcPts val="228"/>
              </a:spcBef>
              <a:spcAft>
                <a:spcPts val="0"/>
              </a:spcAft>
            </a:pPr>
            <a:r>
              <a:rPr sz="3600" i="1" dirty="0">
                <a:solidFill>
                  <a:srgbClr val="66CCFF"/>
                </a:solidFill>
                <a:latin typeface="OWJSOO+Arial-ItalicMT"/>
                <a:cs typeface="OWJSOO+Arial-ItalicMT"/>
              </a:rPr>
              <a:t>ЕРИТРОЦИТИ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369" y="1943328"/>
            <a:ext cx="4222168" cy="230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ГРАЂА:</a:t>
            </a:r>
          </a:p>
          <a:p>
            <a:pPr marL="0" marR="0">
              <a:lnSpc>
                <a:spcPts val="1875"/>
              </a:lnSpc>
              <a:spcBef>
                <a:spcPts val="334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•</a:t>
            </a:r>
            <a:r>
              <a:rPr sz="1800" spc="1569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Ћелије без једра</a:t>
            </a:r>
          </a:p>
          <a:p>
            <a:pPr marL="0" marR="0">
              <a:lnSpc>
                <a:spcPts val="1875"/>
              </a:lnSpc>
              <a:spcBef>
                <a:spcPts val="384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•</a:t>
            </a:r>
            <a:r>
              <a:rPr sz="1800" spc="1569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Садрже </a:t>
            </a:r>
            <a:r>
              <a:rPr sz="1800" b="1" u="sng" dirty="0">
                <a:solidFill>
                  <a:srgbClr val="CCCCCC"/>
                </a:solidFill>
                <a:latin typeface="EDVARU+Arial-BoldMT"/>
                <a:cs typeface="EDVARU+Arial-BoldMT"/>
              </a:rPr>
              <a:t>хемоглобин</a:t>
            </a:r>
          </a:p>
          <a:p>
            <a:pPr marL="0" marR="0">
              <a:lnSpc>
                <a:spcPts val="1875"/>
              </a:lnSpc>
              <a:spcBef>
                <a:spcPts val="384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•</a:t>
            </a:r>
            <a:r>
              <a:rPr sz="1800" spc="1569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Лоптасте мло</a:t>
            </a:r>
            <a:r>
              <a:rPr sz="1800" spc="-17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угнуте у средини</a:t>
            </a:r>
          </a:p>
          <a:p>
            <a:pPr marL="0" marR="0">
              <a:lnSpc>
                <a:spcPts val="1875"/>
              </a:lnSpc>
              <a:spcBef>
                <a:spcPts val="334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•</a:t>
            </a:r>
            <a:r>
              <a:rPr sz="1800" spc="1569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Настају у коштаној сржи</a:t>
            </a:r>
          </a:p>
          <a:p>
            <a:pPr marL="0" marR="0">
              <a:lnSpc>
                <a:spcPts val="1875"/>
              </a:lnSpc>
              <a:spcBef>
                <a:spcPts val="384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•</a:t>
            </a:r>
            <a:r>
              <a:rPr sz="1800" spc="1569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Живе од</a:t>
            </a:r>
            <a:r>
              <a:rPr sz="1800" spc="10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90</a:t>
            </a:r>
            <a:r>
              <a:rPr sz="1800" spc="-10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spc="10" dirty="0">
                <a:solidFill>
                  <a:srgbClr val="CCCCCC"/>
                </a:solidFill>
                <a:latin typeface="FIPSVW+ArialMT"/>
                <a:cs typeface="FIPSVW+ArialMT"/>
              </a:rPr>
              <a:t>до</a:t>
            </a:r>
            <a:r>
              <a:rPr sz="1800" spc="-10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120 дана</a:t>
            </a:r>
          </a:p>
          <a:p>
            <a:pPr marL="0" marR="0">
              <a:lnSpc>
                <a:spcPts val="1875"/>
              </a:lnSpc>
              <a:spcBef>
                <a:spcPts val="334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•</a:t>
            </a:r>
            <a:r>
              <a:rPr sz="1800" spc="1569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Разграђују се у јетри и слезини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7369" y="4239488"/>
            <a:ext cx="1092212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УЛОГА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7369" y="4526508"/>
            <a:ext cx="3941202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•</a:t>
            </a:r>
            <a:r>
              <a:rPr sz="1800" spc="1569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Размена гасова у организму: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7410" y="4812258"/>
            <a:ext cx="3809578" cy="1329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(транспорт кисеоника </a:t>
            </a:r>
            <a:r>
              <a:rPr sz="1800" spc="-10" dirty="0">
                <a:solidFill>
                  <a:srgbClr val="CCCCCC"/>
                </a:solidFill>
                <a:latin typeface="FIPSVW+ArialMT"/>
                <a:cs typeface="FIPSVW+ArialMT"/>
              </a:rPr>
              <a:t>од</a:t>
            </a:r>
            <a:r>
              <a:rPr sz="1800" spc="20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плућа</a:t>
            </a:r>
          </a:p>
          <a:p>
            <a:pPr marL="22859" marR="0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до ткива (ћелија)</a:t>
            </a:r>
          </a:p>
          <a:p>
            <a:pPr marL="0" marR="0">
              <a:lnSpc>
                <a:spcPts val="1875"/>
              </a:lnSpc>
              <a:spcBef>
                <a:spcPts val="324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и углјен-диоксида у обратном</a:t>
            </a:r>
          </a:p>
          <a:p>
            <a:pPr marL="22859" marR="0">
              <a:lnSpc>
                <a:spcPts val="181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смеру)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07589" y="566876"/>
            <a:ext cx="5216190" cy="1674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66CCFF"/>
                </a:solidFill>
                <a:latin typeface="FIPSVW+ArialMT"/>
                <a:cs typeface="FIPSVW+ArialMT"/>
              </a:rPr>
              <a:t>БЕЛА КРВНА</a:t>
            </a:r>
            <a:r>
              <a:rPr sz="3600" spc="-10" dirty="0">
                <a:solidFill>
                  <a:srgbClr val="66CCFF"/>
                </a:solidFill>
                <a:latin typeface="FIPSVW+ArialMT"/>
                <a:cs typeface="FIPSVW+ArialMT"/>
              </a:rPr>
              <a:t> </a:t>
            </a:r>
            <a:r>
              <a:rPr sz="3600" dirty="0">
                <a:solidFill>
                  <a:srgbClr val="66CCFF"/>
                </a:solidFill>
                <a:latin typeface="FIPSVW+ArialMT"/>
                <a:cs typeface="FIPSVW+ArialMT"/>
              </a:rPr>
              <a:t>ЗРНЦА</a:t>
            </a:r>
          </a:p>
          <a:p>
            <a:pPr marL="867410" marR="0">
              <a:lnSpc>
                <a:spcPts val="3751"/>
              </a:lnSpc>
              <a:spcBef>
                <a:spcPts val="228"/>
              </a:spcBef>
              <a:spcAft>
                <a:spcPts val="0"/>
              </a:spcAft>
            </a:pPr>
            <a:r>
              <a:rPr sz="3600" dirty="0">
                <a:solidFill>
                  <a:srgbClr val="66CCFF"/>
                </a:solidFill>
                <a:latin typeface="FIPSVW+ArialMT"/>
                <a:cs typeface="FIPSVW+ArialMT"/>
              </a:rPr>
              <a:t>ЛЕУКОЦИТИ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369" y="1906498"/>
            <a:ext cx="1185304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ГРАЂА: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7369" y="2168118"/>
            <a:ext cx="4714824" cy="2296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•</a:t>
            </a:r>
            <a:r>
              <a:rPr sz="1800" spc="1569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Безбојне ћелије са једром</a:t>
            </a:r>
          </a:p>
          <a:p>
            <a:pPr marL="0" marR="0">
              <a:lnSpc>
                <a:spcPts val="1875"/>
              </a:lnSpc>
              <a:spcBef>
                <a:spcPts val="134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•</a:t>
            </a:r>
            <a:r>
              <a:rPr sz="1800" spc="1569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Мењају облик и величину</a:t>
            </a:r>
          </a:p>
          <a:p>
            <a:pPr marL="0" marR="0">
              <a:lnSpc>
                <a:spcPts val="1875"/>
              </a:lnSpc>
              <a:spcBef>
                <a:spcPts val="184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•</a:t>
            </a:r>
            <a:r>
              <a:rPr sz="1800" spc="1569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Самостално се крећу</a:t>
            </a:r>
          </a:p>
          <a:p>
            <a:pPr marL="0" marR="0">
              <a:lnSpc>
                <a:spcPts val="1875"/>
              </a:lnSpc>
              <a:spcBef>
                <a:spcPts val="124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•</a:t>
            </a:r>
            <a:r>
              <a:rPr sz="1800" spc="1569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Настају у коштаној сржи,</a:t>
            </a:r>
            <a:r>
              <a:rPr sz="1800" spc="11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слезини и</a:t>
            </a:r>
          </a:p>
          <a:p>
            <a:pPr marL="342900" marR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лимфним жлездама</a:t>
            </a:r>
          </a:p>
          <a:p>
            <a:pPr marL="0" marR="0">
              <a:lnSpc>
                <a:spcPts val="1875"/>
              </a:lnSpc>
              <a:spcBef>
                <a:spcPts val="124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•</a:t>
            </a:r>
            <a:r>
              <a:rPr sz="1800" spc="1569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Просечан</a:t>
            </a:r>
            <a:r>
              <a:rPr sz="1800" spc="10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животни век</a:t>
            </a:r>
            <a:r>
              <a:rPr sz="1800" spc="10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110 дана</a:t>
            </a:r>
          </a:p>
          <a:p>
            <a:pPr marL="0" marR="0">
              <a:lnSpc>
                <a:spcPts val="1875"/>
              </a:lnSpc>
              <a:spcBef>
                <a:spcPts val="184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•</a:t>
            </a:r>
            <a:r>
              <a:rPr sz="1800" spc="1569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Разграђују се у јетри и слезини</a:t>
            </a:r>
            <a:r>
              <a:rPr sz="1800" spc="501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и</a:t>
            </a:r>
          </a:p>
          <a:p>
            <a:pPr marL="342900" marR="0">
              <a:lnSpc>
                <a:spcPts val="16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лимфним жлездама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7369" y="4145508"/>
            <a:ext cx="4500631" cy="785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•</a:t>
            </a:r>
            <a:r>
              <a:rPr sz="1800" spc="1569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Има их више врста (гранулоцити,</a:t>
            </a:r>
          </a:p>
          <a:p>
            <a:pPr marL="342900" marR="0">
              <a:lnSpc>
                <a:spcPts val="16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лимфоцити и моноцити)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7369" y="4871948"/>
            <a:ext cx="1092212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УЛОГА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7369" y="5133568"/>
            <a:ext cx="4513598" cy="785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•</a:t>
            </a:r>
            <a:r>
              <a:rPr sz="1800" spc="1569" dirty="0">
                <a:solidFill>
                  <a:srgbClr val="CCCCCC"/>
                </a:solidFill>
                <a:latin typeface="FIPSVW+ArialMT"/>
                <a:cs typeface="FIPSVW+ArialMT"/>
              </a:rPr>
              <a:t> </a:t>
            </a: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Одбрана организма од узрочника</a:t>
            </a:r>
          </a:p>
          <a:p>
            <a:pPr marL="342900" marR="0">
              <a:lnSpc>
                <a:spcPts val="16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CCCCC"/>
                </a:solidFill>
                <a:latin typeface="FIPSVW+ArialMT"/>
                <a:cs typeface="FIPSVW+ArialMT"/>
              </a:rPr>
              <a:t>болести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496</Words>
  <Application>Microsoft Office PowerPoint</Application>
  <PresentationFormat>On-screen Show (4:3)</PresentationFormat>
  <Paragraphs>119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HDGAKQ+Arial-BoldItalicMT</vt:lpstr>
      <vt:lpstr>OWJSOO+Arial-ItalicMT</vt:lpstr>
      <vt:lpstr>EDVARU+Arial-BoldMT</vt:lpstr>
      <vt:lpstr>EIKMMN+Wingdings-Regular</vt:lpstr>
      <vt:lpstr>FIPSVW+ArialMT</vt:lpstr>
      <vt:lpstr>Times New Roman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Dušanić</dc:creator>
  <cp:lastModifiedBy>Luka Dušanić</cp:lastModifiedBy>
  <cp:revision>2</cp:revision>
  <dcterms:modified xsi:type="dcterms:W3CDTF">2021-03-23T06:35:58Z</dcterms:modified>
</cp:coreProperties>
</file>