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 smtClean="0"/>
              <a:t>Kliknite i uredite stil podnaslova mastera</a:t>
            </a:r>
            <a:endParaRPr lang="sr-Latn-C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stilove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 smtClean="0"/>
              <a:t>Kliknite i uredite stilove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CS" smtClean="0"/>
              <a:t>Kliknite i uredite naslov mastera</a:t>
            </a:r>
            <a:endParaRPr lang="sr-Latn-C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 smtClean="0"/>
              <a:t>Kliknite i uredite stilove teksta mastera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sr-Latn-C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C8D9-E1FE-41EB-AF73-19B55579530B}" type="datetimeFigureOut">
              <a:rPr lang="sr-Latn-CS" smtClean="0"/>
              <a:pPr/>
              <a:t>21.4.2020</a:t>
            </a:fld>
            <a:endParaRPr lang="sr-Latn-C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68B19-A44A-4E6D-8FC5-7F1AC865AF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021.rs/story/Info/Srbija/237829/Humanost-u-doba-korone-brojni-gradjani-i-kompanije-donacijama-pomazu-u-borbi-protiv-pandemije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jnovisad.com/vesti/humanost-u-doba-korone-besplatna-popravka-automobila-za-sve-medicinske-radnike-id32470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lpress.rs/humanost-ne-jenjava-ni-u-doba-korone-preko-40-davalaca-krvi-na-danasnjoj-akciji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sr.m.wiktionary.org/wiki/%D1%81%D0%B0%D0%BC%D0%B0%D1%80%D0%B8%D1%9B%D0%B0%D0%BD%D1%81%D1%82%D0%B2%D0%BE" TargetMode="External"/><Relationship Id="rId13" Type="http://schemas.openxmlformats.org/officeDocument/2006/relationships/hyperlink" Target="https://sr.m.wiktionary.org/w/index.php?title=%D0%B4%D1%83%D1%88%D0%B5%D0%B2%D0%BD%D0%BE%D1%81%D1%82&amp;action=edit&amp;redlink=1" TargetMode="External"/><Relationship Id="rId18" Type="http://schemas.openxmlformats.org/officeDocument/2006/relationships/hyperlink" Target="https://sr.m.wiktionary.org/wiki/%D1%87%D0%BE%D0%B2%D0%B5%D1%87%D0%BD%D0%BE%D1%81%D1%82" TargetMode="External"/><Relationship Id="rId3" Type="http://schemas.openxmlformats.org/officeDocument/2006/relationships/hyperlink" Target="https://sr.m.wiktionary.org/wiki/%D0%B8%D0%B7%D0%B2%D0%B5%D0%B4%D0%B5%D0%BD%D0%BE" TargetMode="External"/><Relationship Id="rId21" Type="http://schemas.openxmlformats.org/officeDocument/2006/relationships/hyperlink" Target="https://sr.m.wiktionary.org/w/index.php?title=%D0%B1%D1%80%D0%B0%D1%82%D0%BE%D1%99%D1%83%D0%B1%D1%99%D0%B5&amp;action=edit&amp;redlink=1" TargetMode="External"/><Relationship Id="rId7" Type="http://schemas.openxmlformats.org/officeDocument/2006/relationships/hyperlink" Target="https://sr.m.wiktionary.org/w/index.php?title=%D0%B4%D0%BE%D0%B1%D1%80%D0%BE%D1%81%D1%82%D0%B8%D0%B2%D0%BE%D1%81%D1%82&amp;action=edit&amp;redlink=1" TargetMode="External"/><Relationship Id="rId12" Type="http://schemas.openxmlformats.org/officeDocument/2006/relationships/hyperlink" Target="https://sr.m.wiktionary.org/w/index.php?title=%D0%B4%D0%BE%D0%B1%D1%80%D0%BE%D1%85%D0%BE%D1%82%D0%BD%D0%BE%D1%81%D1%82&amp;action=edit&amp;redlink=1" TargetMode="External"/><Relationship Id="rId17" Type="http://schemas.openxmlformats.org/officeDocument/2006/relationships/hyperlink" Target="https://sr.m.wiktionary.org/wiki/%D1%99%D1%83%D0%B4%D1%81%D0%BA%D0%BE%D1%81%D1%82" TargetMode="External"/><Relationship Id="rId25" Type="http://schemas.openxmlformats.org/officeDocument/2006/relationships/hyperlink" Target="https://sr.m.wiktionary.org/wiki/%D0%B4%D0%BE%D0%B1%D1%80%D0%BE%D1%82%D0%B0" TargetMode="External"/><Relationship Id="rId2" Type="http://schemas.openxmlformats.org/officeDocument/2006/relationships/hyperlink" Target="https://sr.m.wiktionary.org/wiki/%D0%B7%D0%BD%D0%B0%D1%87%D0%B5%D1%9A%D0%B5" TargetMode="External"/><Relationship Id="rId16" Type="http://schemas.openxmlformats.org/officeDocument/2006/relationships/hyperlink" Target="https://sr.m.wiktionary.org/w/index.php?title=%D0%B4%D0%BE%D0%B1%D1%80%D0%BE%D0%B4%D1%83%D1%88%D0%BD%D0%BE%D1%81%D1%82&amp;action=edit&amp;redlink=1" TargetMode="External"/><Relationship Id="rId20" Type="http://schemas.openxmlformats.org/officeDocument/2006/relationships/hyperlink" Target="https://sr.m.wiktionary.org/wiki/%D1%85%D1%83%D0%BC%D0%B0%D0%BD%D0%B8%D1%82%D0%B0%D1%80%D0%BD%D0%BE%D1%81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r.m.wiktionary.org/w/index.php?title=%D1%81%D0%B0%D0%BC%D0%B0%D1%80%D0%B8%D1%82%D0%B0%D0%BD%D1%81%D1%82%D0%B2%D0%BE&amp;action=edit&amp;redlink=1" TargetMode="External"/><Relationship Id="rId11" Type="http://schemas.openxmlformats.org/officeDocument/2006/relationships/hyperlink" Target="https://sr.m.wiktionary.org/wiki/%D1%80%D0%B5%D0%B3." TargetMode="External"/><Relationship Id="rId24" Type="http://schemas.openxmlformats.org/officeDocument/2006/relationships/hyperlink" Target="https://sr.m.wiktionary.org/wiki/%D1%84%D0%B8%D0%BB%D0%B0%D0%BD%D1%82%D1%80%D0%BE%D0%BF%D0%B8%D1%98%D0%B0" TargetMode="External"/><Relationship Id="rId5" Type="http://schemas.openxmlformats.org/officeDocument/2006/relationships/hyperlink" Target="https://sr.m.wiktionary.org/wiki/%D1%81%D0%B8%D0%BD%D0%BE%D0%BD%D0%B8%D0%BC%D0%B0" TargetMode="External"/><Relationship Id="rId15" Type="http://schemas.openxmlformats.org/officeDocument/2006/relationships/hyperlink" Target="https://sr.m.wiktionary.org/wiki/%D0%B0%D0%BB%D1%82%D1%80%D1%83%D0%B8%D0%B7%D0%B0%D0%BC" TargetMode="External"/><Relationship Id="rId23" Type="http://schemas.openxmlformats.org/officeDocument/2006/relationships/hyperlink" Target="https://sr.m.wiktionary.org/wiki/%D0%BF%D0%BB%D0%B5%D0%BC%D0%B5%D0%BD%D0%B8%D1%82%D0%BE%D1%81%D1%82" TargetMode="External"/><Relationship Id="rId10" Type="http://schemas.openxmlformats.org/officeDocument/2006/relationships/hyperlink" Target="https://sr.m.wiktionary.org/wiki/%D0%B0%D0%BC%D0%B0%D0%BD" TargetMode="External"/><Relationship Id="rId19" Type="http://schemas.openxmlformats.org/officeDocument/2006/relationships/hyperlink" Target="https://sr.m.wiktionary.org/w/index.php?title=%D1%87%D0%BE%D0%B2%D0%B5%D0%BA%D0%BE%D1%99%D1%83%D0%B1%D0%B8%D0%B2%D0%BE%D1%81%D1%82&amp;action=edit&amp;redlink=1" TargetMode="External"/><Relationship Id="rId4" Type="http://schemas.openxmlformats.org/officeDocument/2006/relationships/hyperlink" Target="https://sr.m.wiktionary.org/wiki/%D0%BF%D1%80%D0%B5%D0%BA%D0%BE" TargetMode="External"/><Relationship Id="rId9" Type="http://schemas.openxmlformats.org/officeDocument/2006/relationships/hyperlink" Target="https://sr.m.wiktionary.org/wiki/%D0%92%D0%B8%D0%BA%D0%B8%D1%80%D0%B5%D1%87%D0%BD%D0%B8%D0%BA:%D0%A0%D0%B5%D0%B3%D0%B8%D0%BE%D0%BD%D0%B0%D0%BB%D0%B8%D0%B7%D0%BC%D0%B8" TargetMode="External"/><Relationship Id="rId14" Type="http://schemas.openxmlformats.org/officeDocument/2006/relationships/hyperlink" Target="https://sr.m.wiktionary.org/w/index.php?title=%D1%83%D0%B7%D0%B2%D0%B8%D1%88%D0%B5%D0%BD%D0%BE%D1%81%D1%82&amp;action=edit&amp;redlink=1" TargetMode="External"/><Relationship Id="rId22" Type="http://schemas.openxmlformats.org/officeDocument/2006/relationships/hyperlink" Target="https://sr.m.wiktionary.org/wiki/%D0%B4%D0%BE%D0%B1%D1%80%D0%BE%D1%82%D0%B2%D0%BE%D1%80%D0%BD%D0%BE%D1%81%D1%8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BA" dirty="0" smtClean="0"/>
              <a:t>Час </a:t>
            </a:r>
            <a:r>
              <a:rPr lang="sr-Cyrl-BA" dirty="0" err="1" smtClean="0"/>
              <a:t>одјељенске</a:t>
            </a:r>
            <a:r>
              <a:rPr lang="sr-Cyrl-BA" dirty="0" smtClean="0"/>
              <a:t> заједнице</a:t>
            </a:r>
          </a:p>
          <a:p>
            <a:endParaRPr lang="sr-Cyrl-BA" dirty="0" smtClean="0"/>
          </a:p>
          <a:p>
            <a:r>
              <a:rPr lang="sr-Latn-CS" dirty="0" smtClean="0">
                <a:latin typeface="Comic Sans MS" pitchFamily="66" charset="0"/>
              </a:rPr>
              <a:t>A</a:t>
            </a:r>
            <a:r>
              <a:rPr lang="sr-Cyrl-BA" dirty="0" smtClean="0">
                <a:latin typeface="Comic Sans MS" pitchFamily="66" charset="0"/>
              </a:rPr>
              <a:t>ПРИЛ 2020.         </a:t>
            </a:r>
          </a:p>
          <a:p>
            <a:endParaRPr lang="sr-Cyrl-BA" dirty="0" smtClean="0"/>
          </a:p>
          <a:p>
            <a:pPr algn="r"/>
            <a:r>
              <a:rPr lang="sr-Cyrl-BA" dirty="0" smtClean="0">
                <a:latin typeface="Comic Sans MS" pitchFamily="66" charset="0"/>
              </a:rPr>
              <a:t>Бојана Бабић</a:t>
            </a:r>
            <a:endParaRPr lang="sr-Latn-CS" dirty="0" smtClean="0">
              <a:latin typeface="Comic Sans MS" pitchFamily="66" charset="0"/>
            </a:endParaRPr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/>
          </a:p>
        </p:txBody>
      </p:sp>
      <p:pic>
        <p:nvPicPr>
          <p:cNvPr id="4" name="Picture 2" descr="C:\Users\maca\Desktop\Logonov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0" y="685800"/>
            <a:ext cx="83899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Хуманост на д</a:t>
            </a:r>
            <a:r>
              <a:rPr lang="sr-Latn-CS" sz="3200" dirty="0" smtClean="0">
                <a:latin typeface="Comic Sans MS" pitchFamily="66" charset="0"/>
              </a:rPr>
              <a:t>j</a:t>
            </a:r>
            <a:r>
              <a:rPr lang="ru-RU" sz="3200" dirty="0" smtClean="0">
                <a:latin typeface="Comic Sans MS" pitchFamily="66" charset="0"/>
              </a:rPr>
              <a:t>елу – добровољно давање крви студената</a:t>
            </a:r>
            <a:br>
              <a:rPr lang="ru-RU" sz="3200" dirty="0" smtClean="0">
                <a:latin typeface="Comic Sans MS" pitchFamily="66" charset="0"/>
              </a:rPr>
            </a:br>
            <a:endParaRPr lang="sr-Latn-CS" sz="3200" dirty="0">
              <a:latin typeface="Comic Sans MS" pitchFamily="66" charset="0"/>
            </a:endParaRPr>
          </a:p>
        </p:txBody>
      </p:sp>
      <p:pic>
        <p:nvPicPr>
          <p:cNvPr id="4" name="Čuvar mesta za sadržaj 3" descr="Nenaslovljeni-dizajn-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68721"/>
            <a:ext cx="8229600" cy="278892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Хуманост у доба Короне</a:t>
            </a:r>
            <a:endParaRPr lang="sr-Latn-CS" dirty="0"/>
          </a:p>
        </p:txBody>
      </p:sp>
      <p:sp>
        <p:nvSpPr>
          <p:cNvPr id="2050" name="AutoShape 2" descr="C:\Users\maca\Desktop\1122226786_0_99_3077_1764_1000x0_80_0_1_c30e2de596b586befacb6d288cffd4a4.jpg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052" name="AutoShape 4" descr="C:\Users\maca\Desktop\1122226786_0_99_3077_1764_1000x0_80_0_1_c30e2de596b586befacb6d288cffd4a4.jpg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054" name="AutoShape 6" descr="C:\Users\maca\Desktop\1122226786_0_99_3077_1764_1000x0_80_0_1_c30e2de596b586befacb6d288cffd4a4.jpg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056" name="AutoShape 8" descr="C:\Users\maca\Desktop\1122226786_0_99_3077_1764_1000x0_80_0_1_c30e2de596b586befacb6d288cffd4a4.jpg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058" name="AutoShape 10" descr="C:\Users\maca\Desktop\1122226786_0_99_3077_1764_1000x0_80_0_1_c30e2de596b586befacb6d288cffd4a4.jpg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pic>
        <p:nvPicPr>
          <p:cNvPr id="2059" name="Picture 11" descr="C:\Users\maca\Desktop\1_0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9687" y="1143000"/>
            <a:ext cx="6524625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hlinkClick r:id="rId2"/>
              </a:rPr>
              <a:t>https://www.021.rs/story/Info/Srbija/237829/Humanost-u-doba-korone-brojni-gradjani-i-kompanije-donacijama-pomazu-u-borbi-protiv-pandemije.html</a:t>
            </a:r>
            <a:endParaRPr lang="sr-Cyrl-BA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hlinkClick r:id="rId2"/>
              </a:rPr>
              <a:t>http://www.mojnovisad.com/vesti/humanost-u-doba-korone-besplatna-popravka-automobila-za-sve-medicinske-radnike-id32470.html</a:t>
            </a:r>
            <a:endParaRPr lang="sr-Cyrl-BA" smtClean="0"/>
          </a:p>
          <a:p>
            <a:endParaRPr lang="sr-Latn-C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ХУМАНОСТ НЕ ЈЕЊАВА НИ У ДОБА КОРОНЕ: ПРЕКО 40 ДАВАЛАЦА КРВИ НА ДАНАШЊОЈ АКЦИЈИ</a:t>
            </a:r>
            <a:endParaRPr lang="sr-Latn-CS" sz="3200" dirty="0">
              <a:latin typeface="Comic Sans MS" pitchFamily="66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hlinkClick r:id="rId2"/>
              </a:rPr>
              <a:t>https://alpress.rs/humanost-ne-jenjava-ni-u-doba-korone-preko-40-davalaca-krvi-na-danasnjoj-akciji/</a:t>
            </a:r>
            <a:endParaRPr lang="sr-Latn-C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Да ли сте Ви хумани?</a:t>
            </a:r>
            <a:endParaRPr lang="sr-Latn-C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BA" dirty="0" smtClean="0"/>
              <a:t>Да ли сте учествовали у некој хуманитарној акцији?</a:t>
            </a:r>
          </a:p>
          <a:p>
            <a:r>
              <a:rPr lang="sr-Cyrl-BA" dirty="0" smtClean="0"/>
              <a:t>Јесу ли Хуманитарне акције, довољно честе?</a:t>
            </a:r>
          </a:p>
          <a:p>
            <a:r>
              <a:rPr lang="sr-Cyrl-BA" dirty="0" smtClean="0"/>
              <a:t>Добију ли сви потребну помоћ?</a:t>
            </a:r>
          </a:p>
          <a:p>
            <a:r>
              <a:rPr lang="sr-Cyrl-BA" dirty="0" smtClean="0"/>
              <a:t>Размислите о хуманитарним акцијама о њеним предностима и манама.</a:t>
            </a:r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Да ли сте ви довољно хумани?</a:t>
            </a:r>
            <a:endParaRPr lang="sr-Latn-C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Осмислите неку </a:t>
            </a:r>
            <a:r>
              <a:rPr lang="sr-Cyrl-BA" dirty="0" err="1" smtClean="0"/>
              <a:t>хманитарну</a:t>
            </a:r>
            <a:r>
              <a:rPr lang="sr-Cyrl-BA" dirty="0" smtClean="0"/>
              <a:t> акцију.</a:t>
            </a:r>
          </a:p>
          <a:p>
            <a:r>
              <a:rPr lang="sr-Cyrl-BA" dirty="0" smtClean="0"/>
              <a:t>Б</a:t>
            </a:r>
            <a:r>
              <a:rPr lang="sr-Cyrl-BA" dirty="0" smtClean="0"/>
              <a:t>удите хуманитарни у доба Корона вируса. </a:t>
            </a:r>
          </a:p>
          <a:p>
            <a:r>
              <a:rPr lang="sr-Cyrl-BA" dirty="0" smtClean="0"/>
              <a:t>Помозите старијим комшијама, чија су кретања ограничена.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Comic Sans MS" pitchFamily="66" charset="0"/>
              </a:rPr>
              <a:t>Узми </a:t>
            </a:r>
            <a:r>
              <a:rPr lang="ru-RU" sz="6600" dirty="0" smtClean="0">
                <a:latin typeface="Comic Sans MS" pitchFamily="66" charset="0"/>
              </a:rPr>
              <a:t>осмјех </a:t>
            </a:r>
            <a:r>
              <a:rPr lang="ru-RU" sz="6600" dirty="0" smtClean="0">
                <a:latin typeface="Comic Sans MS" pitchFamily="66" charset="0"/>
              </a:rPr>
              <a:t>и даруј га ономе ко га никад није имао.</a:t>
            </a:r>
            <a:endParaRPr lang="sr-Latn-CS" sz="6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Ако желиш да видиш промјену у свијету, ти мораш постати та промјена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Хвала на пажњи.</a:t>
            </a:r>
          </a:p>
          <a:p>
            <a:r>
              <a:rPr lang="ru-RU" smtClean="0">
                <a:latin typeface="Comic Sans MS" pitchFamily="66" charset="0"/>
              </a:rPr>
              <a:t>Бојана Бабић</a:t>
            </a:r>
            <a:endParaRPr lang="ru-RU" dirty="0" smtClean="0">
              <a:latin typeface="Comic Sans MS" pitchFamily="66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„Срцем за </a:t>
            </a:r>
            <a:r>
              <a:rPr lang="sr-Cyrl-BA" b="1" dirty="0" err="1" smtClean="0"/>
              <a:t>Жељану</a:t>
            </a:r>
            <a:r>
              <a:rPr lang="sr-Cyrl-BA" b="1" dirty="0" smtClean="0"/>
              <a:t>“</a:t>
            </a:r>
            <a:br>
              <a:rPr lang="sr-Cyrl-BA" b="1" dirty="0" smtClean="0"/>
            </a:br>
            <a:endParaRPr lang="sr-Latn-C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Омладина Црвеног крста активно се укључила у хуманитарну акцију „Срцем за Жељану“ која је овај мјесец покренута у нашем граду. Омладинци су, заједно са проф. Дејаном Ранитовић,  25. априла на градском тргу организовали базар гдје су продавали слаткише, напитке, накит и украсне предмете, те сав прикупљен новац донирали нашој ученици Жељани Ристић. Наредни дан исту акцију оргнаизовали су и у холу СШ „Никола Тесла“, гдје су ученици и професори подржали акцију. Такође,  20. априла наши ученици и чланови Омладине Црвеног крста у школи су организовали продају колача те прикупљен новац уплатили на Жељанин рачун и на тај начин дали свој скромни новчани допринос за њено лијечење.</a:t>
            </a:r>
          </a:p>
          <a:p>
            <a:pPr fontAlgn="base"/>
            <a:r>
              <a:rPr lang="ru-RU" dirty="0" smtClean="0"/>
              <a:t> </a:t>
            </a:r>
          </a:p>
          <a:p>
            <a:r>
              <a:rPr lang="sr-Cyrl-BA" dirty="0" smtClean="0"/>
              <a:t>Акција наше школе</a:t>
            </a:r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Čuvar mesta za sadržaj 3" descr="preuzm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537" y="2214555"/>
            <a:ext cx="4500025" cy="243444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Čuvar mesta za sadržaj 3" descr="preuzm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505596"/>
            <a:ext cx="5857915" cy="585791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Примјери</a:t>
            </a:r>
            <a:endParaRPr lang="sr-Latn-CS" dirty="0"/>
          </a:p>
        </p:txBody>
      </p:sp>
      <p:pic>
        <p:nvPicPr>
          <p:cNvPr id="4" name="Čuvar mesta za sadržaj 3" descr="preuzmi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2616" y="1785926"/>
            <a:ext cx="7271368" cy="407196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Примјери</a:t>
            </a:r>
            <a:endParaRPr lang="sr-Latn-CS" dirty="0"/>
          </a:p>
        </p:txBody>
      </p:sp>
      <p:pic>
        <p:nvPicPr>
          <p:cNvPr id="4" name="Čuvar mesta za sadržaj 3" descr="preuzmi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643050"/>
            <a:ext cx="4214834" cy="421483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Где постоји љубав, ту постоји живот.</a:t>
            </a:r>
            <a:endParaRPr lang="sr-Latn-CS" dirty="0">
              <a:latin typeface="Comic Sans MS" pitchFamily="66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Comic Sans MS" pitchFamily="66" charset="0"/>
              </a:rPr>
              <a:t>Ако желиш да видиш </a:t>
            </a:r>
            <a:r>
              <a:rPr lang="ru-RU" dirty="0" smtClean="0">
                <a:latin typeface="Comic Sans MS" pitchFamily="66" charset="0"/>
              </a:rPr>
              <a:t>промјену </a:t>
            </a:r>
            <a:r>
              <a:rPr lang="ru-RU" dirty="0" smtClean="0">
                <a:latin typeface="Comic Sans MS" pitchFamily="66" charset="0"/>
              </a:rPr>
              <a:t>у свијету, ти мораш постати та промјена.</a:t>
            </a:r>
          </a:p>
          <a:p>
            <a:r>
              <a:rPr lang="ru-RU" dirty="0" smtClean="0">
                <a:latin typeface="Comic Sans MS" pitchFamily="66" charset="0"/>
              </a:rPr>
              <a:t/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Снага не долази из физичких капацитета. Она долази из несаломиве воље.</a:t>
            </a:r>
          </a:p>
          <a:p>
            <a:r>
              <a:rPr lang="ru-RU" dirty="0" smtClean="0">
                <a:latin typeface="Comic Sans MS" pitchFamily="66" charset="0"/>
              </a:rPr>
              <a:t/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Чак уколико си мањина, један једини појединац, истина је истина.</a:t>
            </a:r>
            <a:endParaRPr lang="sr-Latn-C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Comic Sans MS" pitchFamily="66" charset="0"/>
              </a:rPr>
              <a:t>Узми </a:t>
            </a:r>
            <a:r>
              <a:rPr lang="ru-RU" dirty="0" smtClean="0">
                <a:latin typeface="Comic Sans MS" pitchFamily="66" charset="0"/>
              </a:rPr>
              <a:t>осмјех </a:t>
            </a:r>
            <a:r>
              <a:rPr lang="ru-RU" dirty="0" smtClean="0">
                <a:latin typeface="Comic Sans MS" pitchFamily="66" charset="0"/>
              </a:rPr>
              <a:t>и даруј га ономе ко га никад није имао. Узми зрак сунца и учини да одлети тамо где влада ноћ. </a:t>
            </a:r>
            <a:endParaRPr lang="sr-Latn-CS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Откриј извор и окупај онога ко живи у блату. Узми сузу и положи је на лице онога који никад није плакао. Узми храброст и стави је у душу онога ко се не сме борити.</a:t>
            </a:r>
            <a:endParaRPr lang="sr-Latn-CS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 Откриј живот и приповедај о њему ономе ко га не може схватити. Узми наду и живи у њеном светлу. Узми доброту и даруј је ономе ко не зна даривати. Откриј љубав и покажи је читавом свету…</a:t>
            </a:r>
            <a:endParaRPr lang="sr-Latn-C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latin typeface="Comic Sans MS" pitchFamily="66" charset="0"/>
              </a:rPr>
              <a:t>X</a:t>
            </a:r>
            <a:r>
              <a:rPr lang="sr-Cyrl-BA" dirty="0" err="1" smtClean="0">
                <a:latin typeface="Comic Sans MS" pitchFamily="66" charset="0"/>
              </a:rPr>
              <a:t>уманост</a:t>
            </a:r>
            <a:endParaRPr lang="sr-Latn-CS" dirty="0">
              <a:latin typeface="Comic Sans MS" pitchFamily="66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b="1" dirty="0" smtClean="0">
                <a:latin typeface="Comic Sans MS" pitchFamily="66" charset="0"/>
              </a:rPr>
              <a:t>Значења:</a:t>
            </a:r>
            <a:endParaRPr lang="ru-RU" dirty="0" smtClean="0">
              <a:latin typeface="Comic Sans MS" pitchFamily="66" charset="0"/>
            </a:endParaRPr>
          </a:p>
          <a:p>
            <a:pPr fontAlgn="base"/>
            <a:r>
              <a:rPr lang="ru-RU" i="1" dirty="0" smtClean="0">
                <a:latin typeface="Comic Sans MS" pitchFamily="66" charset="0"/>
              </a:rPr>
              <a:t>(</a:t>
            </a:r>
            <a:r>
              <a:rPr lang="ru-RU" i="1" dirty="0" smtClean="0">
                <a:latin typeface="Comic Sans MS" pitchFamily="66" charset="0"/>
                <a:hlinkClick r:id="rId2" tooltip="значење"/>
              </a:rPr>
              <a:t>значење</a:t>
            </a:r>
            <a:r>
              <a:rPr lang="ru-RU" i="1" dirty="0" smtClean="0">
                <a:latin typeface="Comic Sans MS" pitchFamily="66" charset="0"/>
              </a:rPr>
              <a:t> </a:t>
            </a:r>
            <a:r>
              <a:rPr lang="ru-RU" i="1" dirty="0" smtClean="0">
                <a:latin typeface="Comic Sans MS" pitchFamily="66" charset="0"/>
                <a:hlinkClick r:id="rId3" tooltip="изведено"/>
              </a:rPr>
              <a:t>изведено</a:t>
            </a:r>
            <a:r>
              <a:rPr lang="ru-RU" i="1" dirty="0" smtClean="0">
                <a:latin typeface="Comic Sans MS" pitchFamily="66" charset="0"/>
              </a:rPr>
              <a:t> </a:t>
            </a:r>
            <a:r>
              <a:rPr lang="ru-RU" i="1" dirty="0" smtClean="0">
                <a:latin typeface="Comic Sans MS" pitchFamily="66" charset="0"/>
                <a:hlinkClick r:id="rId4" tooltip="преко"/>
              </a:rPr>
              <a:t>преко</a:t>
            </a:r>
            <a:r>
              <a:rPr lang="ru-RU" i="1" dirty="0" smtClean="0">
                <a:latin typeface="Comic Sans MS" pitchFamily="66" charset="0"/>
              </a:rPr>
              <a:t> </a:t>
            </a:r>
            <a:r>
              <a:rPr lang="ru-RU" i="1" dirty="0" smtClean="0">
                <a:latin typeface="Comic Sans MS" pitchFamily="66" charset="0"/>
                <a:hlinkClick r:id="rId5" tooltip="синонима"/>
              </a:rPr>
              <a:t>синонима</a:t>
            </a:r>
            <a:r>
              <a:rPr lang="ru-RU" i="1" dirty="0" smtClean="0">
                <a:latin typeface="Comic Sans MS" pitchFamily="66" charset="0"/>
              </a:rPr>
              <a:t>)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smtClean="0">
                <a:latin typeface="Comic Sans MS" pitchFamily="66" charset="0"/>
                <a:hlinkClick r:id="rId6" tooltip="самаританство (страница не постоји)"/>
              </a:rPr>
              <a:t>самаританство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7" tooltip="добростивост (страница не постоји)"/>
              </a:rPr>
              <a:t>добростивост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8" tooltip="самарићанство"/>
              </a:rPr>
              <a:t>самарићанство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i="1" dirty="0" smtClean="0">
                <a:latin typeface="Comic Sans MS" pitchFamily="66" charset="0"/>
                <a:hlinkClick r:id="rId9" tooltip="Викиречник:Регионализми"/>
              </a:rPr>
              <a:t>рег.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smtClean="0">
                <a:latin typeface="Comic Sans MS" pitchFamily="66" charset="0"/>
                <a:hlinkClick r:id="rId10" tooltip="аман"/>
              </a:rPr>
              <a:t>аман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smtClean="0">
                <a:latin typeface="Comic Sans MS" pitchFamily="66" charset="0"/>
                <a:hlinkClick r:id="rId11" tooltip="рег."/>
              </a:rPr>
              <a:t>рег.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2" tooltip="доброхотност (страница не постоји)"/>
              </a:rPr>
              <a:t>доброхотност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3" tooltip="душевност (страница не постоји)"/>
              </a:rPr>
              <a:t>душевност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4" tooltip="узвишеност (страница не постоји)"/>
              </a:rPr>
              <a:t>узвишеност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5" tooltip="алтруизам"/>
              </a:rPr>
              <a:t>алтруизам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6" tooltip="добродушност (страница не постоји)"/>
              </a:rPr>
              <a:t>добродушност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7" tooltip="људскост"/>
              </a:rPr>
              <a:t>људскост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8" tooltip="човечност"/>
              </a:rPr>
              <a:t>човечност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19" tooltip="човекољубивост (страница не постоји)"/>
              </a:rPr>
              <a:t>човекољубивост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0" tooltip="хуманитарност"/>
              </a:rPr>
              <a:t>хуманитарност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1" tooltip="братољубље (страница не постоји)"/>
              </a:rPr>
              <a:t>братољубље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2" tooltip="добротворност"/>
              </a:rPr>
              <a:t>добротворност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3" tooltip="племенитост"/>
              </a:rPr>
              <a:t>племенитост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4" tooltip="филантропија"/>
              </a:rPr>
              <a:t>филантропија</a:t>
            </a:r>
            <a:r>
              <a:rPr lang="ru-RU" dirty="0" smtClean="0">
                <a:latin typeface="Comic Sans MS" pitchFamily="66" charset="0"/>
              </a:rPr>
              <a:t>, </a:t>
            </a:r>
            <a:r>
              <a:rPr lang="ru-RU" dirty="0" smtClean="0">
                <a:latin typeface="Comic Sans MS" pitchFamily="66" charset="0"/>
                <a:hlinkClick r:id="rId25" tooltip="доброта"/>
              </a:rPr>
              <a:t>доброта</a:t>
            </a:r>
            <a:endParaRPr lang="ru-RU" dirty="0" smtClean="0">
              <a:latin typeface="Comic Sans MS" pitchFamily="66" charset="0"/>
            </a:endParaRPr>
          </a:p>
          <a:p>
            <a:endParaRPr lang="sr-Latn-C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arij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317</Words>
  <Application>Microsoft Office PowerPoint</Application>
  <PresentationFormat>Projekcija na ekranu (4:3)</PresentationFormat>
  <Paragraphs>45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19" baseType="lpstr">
      <vt:lpstr>Office tema</vt:lpstr>
      <vt:lpstr>Slajd 1</vt:lpstr>
      <vt:lpstr>„Срцем за Жељану“ </vt:lpstr>
      <vt:lpstr>Slajd 3</vt:lpstr>
      <vt:lpstr>Slajd 4</vt:lpstr>
      <vt:lpstr>Примјери</vt:lpstr>
      <vt:lpstr>Примјери</vt:lpstr>
      <vt:lpstr>Где постоји љубав, ту постоји живот.</vt:lpstr>
      <vt:lpstr>Slajd 8</vt:lpstr>
      <vt:lpstr>Xуманост</vt:lpstr>
      <vt:lpstr>Хуманост на дjелу – добровољно давање крви студената </vt:lpstr>
      <vt:lpstr>Хуманост у доба Короне</vt:lpstr>
      <vt:lpstr>Slajd 12</vt:lpstr>
      <vt:lpstr>Slajd 13</vt:lpstr>
      <vt:lpstr>ХУМАНОСТ НЕ ЈЕЊАВА НИ У ДОБА КОРОНЕ: ПРЕКО 40 ДАВАЛАЦА КРВИ НА ДАНАШЊОЈ АКЦИЈИ</vt:lpstr>
      <vt:lpstr>Да ли сте Ви хумани?</vt:lpstr>
      <vt:lpstr>Да ли сте ви довољно хумани?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Babic</dc:creator>
  <cp:lastModifiedBy>Babic</cp:lastModifiedBy>
  <cp:revision>5</cp:revision>
  <dcterms:created xsi:type="dcterms:W3CDTF">2020-04-21T06:19:26Z</dcterms:created>
  <dcterms:modified xsi:type="dcterms:W3CDTF">2020-04-21T07:00:42Z</dcterms:modified>
</cp:coreProperties>
</file>