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" initials="l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4-13T19:55:03.643" idx="1">
    <p:pos x="4386" y="1755"/>
    <p:text>Vjerovatnoća da potrošnja uzme vrijednost manju ili jednaku 6 je 0,0287 ili 2,87%.</p:text>
  </p:cm>
  <p:cm authorId="0" dt="2021-04-13T19:19:52.401" idx="2">
    <p:pos x="4448" y="2596"/>
    <p:text>Vjerovatnoca da potrošnja uzme vrijednost manju ili jednaku 16 je 0,9713.</p:text>
  </p:cm>
  <p:cm authorId="0" dt="2021-04-13T19:20:40.830" idx="3">
    <p:pos x="4502" y="2109"/>
    <p:text>Vjerovatnoca da potrošnja uzme vrijednost manju ili jednaku 10 je 0,3520.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4-13T19:21:22.990" idx="4">
    <p:pos x="2455" y="1037"/>
    <p:text>Vjerovatnoca da potrosnja uzme vrijednost manju ili jednaku 6 je0,0287.</p:text>
  </p:cm>
  <p:cm authorId="0" dt="2021-04-13T19:23:27.390" idx="5">
    <p:pos x="4936" y="1205"/>
    <p:text>Vjerovatnoca da potrosnja uzme vrijednost u intervalu od 6 do 8 je 0,2249 a da bismo dosli do ove vjerovatnoce moramo pronaci razliku izmedju vjerovanoce da ce potrosnja uzeti vrijednost do 8 i vjerovatnoce da ce uzeti vrijednost manju od 6. Ta razlika predstavlja vjerovatnocu intervala 6-8.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9840F-D0E2-4931-85A8-B7A352797F37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CCC85-A026-433F-A344-0339ABCDA1E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CC85-A026-433F-A344-0339ABCDA1E3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BFD7C-2707-4BB4-A171-A365D3F5472C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D3204-E287-482C-A83F-D486629C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f.ues.rs.ba/Ostalo/Statisticke%20tablic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Одређивање теоријских вјероватноћа и фреквенција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статистика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Zadatak za domaći rad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hr-BA" sz="2000" dirty="0" smtClean="0"/>
              <a:t>Dati su sljedeći </a:t>
            </a:r>
            <a:r>
              <a:rPr lang="hr-BA" sz="2000" smtClean="0"/>
              <a:t>podaci (uzorak) o visini stanovnika u jednom regionu.</a:t>
            </a:r>
            <a:endParaRPr lang="hr-BA" sz="2000" dirty="0" smtClean="0"/>
          </a:p>
          <a:p>
            <a:pPr algn="just">
              <a:buNone/>
            </a:pPr>
            <a:endParaRPr lang="hr-BA" sz="2000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hr-BA" sz="2000" i="1" dirty="0" smtClean="0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hr-BA" sz="2000" i="1" dirty="0" smtClean="0"/>
              <a:t>Odrediti teorijske vjerovatnoće i frekvencije.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BA" sz="2000" i="1" dirty="0" smtClean="0"/>
              <a:t>Odredi procenat (vjerovatnoću) stanovnika čija visina ne prelazi 172 cm.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hr-BA" sz="2000" i="1" dirty="0" smtClean="0"/>
              <a:t>Odredi procenat (vjerovatnoću stanovnika čija je visina manja od 178 cm.</a:t>
            </a:r>
          </a:p>
          <a:p>
            <a:pPr algn="just">
              <a:buNone/>
            </a:pPr>
            <a:endParaRPr lang="hr-BA" sz="2000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hr-BA" sz="2000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hr-BA" sz="2000" i="1" dirty="0" smtClean="0">
                <a:solidFill>
                  <a:srgbClr val="FF0000"/>
                </a:solidFill>
              </a:rPr>
              <a:t>	</a:t>
            </a:r>
            <a:endParaRPr lang="en-US" sz="2000" i="1" dirty="0">
              <a:solidFill>
                <a:srgbClr val="FF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00240"/>
            <a:ext cx="8022201" cy="5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sz="2400" dirty="0" smtClean="0"/>
              <a:t>Испитивање особина нормалног распореда сматра се недовољно поузданим показатељом, па се потпунија слика добија израчунавањем теоријских вјероватноћа и фреквенција нормалног распореда које одговарају датом емпиријском распореду.</a:t>
            </a:r>
          </a:p>
          <a:p>
            <a:pPr algn="just"/>
            <a:r>
              <a:rPr lang="sr-Cyrl-RS" sz="2400" dirty="0" smtClean="0"/>
              <a:t>Стандардизован нормалан распоред је модел нормалног распореда на који се своде сви облици овог распореда. Формула:</a:t>
            </a:r>
          </a:p>
          <a:p>
            <a:pPr lvl="1" algn="just"/>
            <a:r>
              <a:rPr lang="hr-BA" sz="2000" b="1" dirty="0" smtClean="0"/>
              <a:t>Z</a:t>
            </a:r>
            <a:r>
              <a:rPr lang="hr-BA" sz="2000" dirty="0" smtClean="0"/>
              <a:t> (</a:t>
            </a:r>
            <a:r>
              <a:rPr lang="sr-Cyrl-RS" sz="2000" dirty="0" smtClean="0"/>
              <a:t>стандардизовано одступање)</a:t>
            </a:r>
            <a:endParaRPr lang="hr-BA" sz="2000" dirty="0" smtClean="0"/>
          </a:p>
          <a:p>
            <a:pPr lvl="1" algn="just"/>
            <a:r>
              <a:rPr lang="hr-BA" sz="2000" b="1" dirty="0" smtClean="0">
                <a:sym typeface="Symbol"/>
              </a:rPr>
              <a:t></a:t>
            </a:r>
            <a:r>
              <a:rPr lang="sr-Cyrl-RS" sz="2000" b="1" dirty="0" smtClean="0">
                <a:sym typeface="Symbol"/>
              </a:rPr>
              <a:t> </a:t>
            </a:r>
            <a:r>
              <a:rPr lang="sr-Cyrl-RS" sz="2000" dirty="0" smtClean="0">
                <a:sym typeface="Symbol"/>
              </a:rPr>
              <a:t>(аритметичка средина скупа)</a:t>
            </a:r>
            <a:endParaRPr lang="hr-BA" sz="2000" dirty="0" smtClean="0">
              <a:sym typeface="Symbol"/>
            </a:endParaRPr>
          </a:p>
          <a:p>
            <a:pPr lvl="1" algn="just"/>
            <a:r>
              <a:rPr lang="sr-Cyrl-RS" sz="2000" b="1" dirty="0" smtClean="0">
                <a:sym typeface="Symbol"/>
              </a:rPr>
              <a:t>х </a:t>
            </a:r>
            <a:r>
              <a:rPr lang="sr-Cyrl-RS" sz="2000" dirty="0" smtClean="0">
                <a:sym typeface="Symbol"/>
              </a:rPr>
              <a:t>(индивидуална вриједност обиљежја)</a:t>
            </a:r>
            <a:endParaRPr lang="hr-BA" sz="2000" dirty="0" smtClean="0">
              <a:sym typeface="Symbol"/>
            </a:endParaRPr>
          </a:p>
          <a:p>
            <a:pPr lvl="1" algn="just"/>
            <a:r>
              <a:rPr lang="hr-BA" sz="2000" b="1" dirty="0" smtClean="0">
                <a:sym typeface="Symbol"/>
              </a:rPr>
              <a:t></a:t>
            </a:r>
            <a:r>
              <a:rPr lang="sr-Cyrl-RS" sz="2000" dirty="0" smtClean="0">
                <a:sym typeface="Symbol"/>
              </a:rPr>
              <a:t> (стандардна девијација)</a:t>
            </a:r>
            <a:endParaRPr lang="en-US" sz="2000" dirty="0"/>
          </a:p>
        </p:txBody>
      </p:sp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7" y="4286256"/>
            <a:ext cx="2793109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/>
              <a:t>Промјенљива </a:t>
            </a:r>
            <a:r>
              <a:rPr lang="en-US" sz="2400" dirty="0" smtClean="0"/>
              <a:t>Z</a:t>
            </a:r>
            <a:r>
              <a:rPr lang="sr-Cyrl-RS" sz="2400" dirty="0" smtClean="0"/>
              <a:t> не зависи од мјерних јединица којим се изражава случајно промјенљива Х.</a:t>
            </a:r>
          </a:p>
          <a:p>
            <a:pPr algn="just"/>
            <a:endParaRPr lang="sr-Cyrl-RS" sz="2400" dirty="0" smtClean="0"/>
          </a:p>
          <a:p>
            <a:pPr algn="just"/>
            <a:r>
              <a:rPr lang="sr-Cyrl-RS" sz="2400" dirty="0" smtClean="0"/>
              <a:t>Стандардизована промјенљива </a:t>
            </a:r>
            <a:r>
              <a:rPr lang="en-US" sz="2400" dirty="0" smtClean="0"/>
              <a:t>Z</a:t>
            </a:r>
            <a:r>
              <a:rPr lang="sr-Cyrl-RS" sz="2400" dirty="0" smtClean="0"/>
              <a:t> за разлику од случајно промјенљиве Х има стандардизовану скалу независну од мјерних јединица.</a:t>
            </a:r>
          </a:p>
          <a:p>
            <a:pPr algn="just">
              <a:buNone/>
            </a:pPr>
            <a:endParaRPr lang="sr-Cyrl-RS" sz="2400" dirty="0" smtClean="0"/>
          </a:p>
          <a:p>
            <a:pPr algn="just"/>
            <a:r>
              <a:rPr lang="sr-Cyrl-RS" sz="2400" dirty="0" smtClean="0"/>
              <a:t>Трансформација Х у </a:t>
            </a:r>
            <a:r>
              <a:rPr lang="en-US" sz="2400" dirty="0" smtClean="0"/>
              <a:t>Z</a:t>
            </a:r>
            <a:r>
              <a:rPr lang="sr-Cyrl-RS" sz="2400" dirty="0" smtClean="0"/>
              <a:t> врши се помоћу споменуте формуле.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/>
              <a:t>Таблица стандардизованог нормалног распореда – </a:t>
            </a:r>
            <a:br>
              <a:rPr lang="sr-Cyrl-RS" sz="2400" dirty="0" smtClean="0"/>
            </a:br>
            <a:r>
              <a:rPr lang="sr-Cyrl-RS" sz="2400" dirty="0" smtClean="0"/>
              <a:t>функција распореда</a:t>
            </a:r>
            <a:endParaRPr lang="en-US" sz="24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www.pof.ues.rs.ba/Ostalo/Statisticke%20tablice.pdf</a:t>
            </a:r>
            <a:r>
              <a:rPr lang="hr-BA" dirty="0" smtClean="0"/>
              <a:t> </a:t>
            </a:r>
            <a:endParaRPr lang="sr-Cyrl-RS" dirty="0" smtClean="0"/>
          </a:p>
          <a:p>
            <a:pPr>
              <a:buNone/>
            </a:pPr>
            <a:r>
              <a:rPr lang="sr-Cyrl-RS" sz="1500" dirty="0" smtClean="0"/>
              <a:t>	</a:t>
            </a:r>
            <a:r>
              <a:rPr lang="sr-Cyrl-RS" sz="1500" i="1" dirty="0" smtClean="0">
                <a:solidFill>
                  <a:srgbClr val="C00000"/>
                </a:solidFill>
              </a:rPr>
              <a:t>таблицу можете преузети на овом линку, копирати, имате је и на крају уџбеника.</a:t>
            </a:r>
            <a:endParaRPr lang="en-US" sz="1500" i="1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pPr algn="just"/>
            <a:r>
              <a:rPr lang="sr-Cyrl-RS" dirty="0" smtClean="0"/>
              <a:t>Упутство за употребу таблице дато је на сљедећој страници.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928670"/>
            <a:ext cx="6093785" cy="517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85720" y="0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sr-Cyrl-RS" b="1" dirty="0" smtClean="0">
                <a:solidFill>
                  <a:srgbClr val="FF0000"/>
                </a:solidFill>
              </a:rPr>
              <a:t>Вриједности стандардизоване промјенљиве означене су са </a:t>
            </a:r>
            <a:r>
              <a:rPr lang="en-US" b="1" dirty="0" smtClean="0">
                <a:solidFill>
                  <a:srgbClr val="FF0000"/>
                </a:solidFill>
              </a:rPr>
              <a:t>z</a:t>
            </a:r>
            <a:r>
              <a:rPr lang="en-US" b="1" baseline="-25000" dirty="0" smtClean="0">
                <a:solidFill>
                  <a:srgbClr val="FF0000"/>
                </a:solidFill>
              </a:rPr>
              <a:t>0 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sr-Cyrl-RS" b="1" dirty="0" smtClean="0">
                <a:solidFill>
                  <a:srgbClr val="FF0000"/>
                </a:solidFill>
              </a:rPr>
              <a:t>и дате су у двије децимале. </a:t>
            </a:r>
            <a:endParaRPr lang="sr-Cyrl-RS" b="1" baseline="-25000" dirty="0" smtClean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643042" y="928670"/>
            <a:ext cx="357190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43570" y="0"/>
            <a:ext cx="32861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500" b="1" dirty="0" smtClean="0">
                <a:solidFill>
                  <a:srgbClr val="FF0000"/>
                </a:solidFill>
              </a:rPr>
              <a:t>Претколона садржи вријености са једном децималом, а друга децимала се чита у издвојеном првом реду таблице.</a:t>
            </a:r>
            <a:endParaRPr lang="en-US" sz="1500" b="1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7429520" y="857232"/>
            <a:ext cx="785818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286644" y="4071942"/>
            <a:ext cx="1714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1500" b="1" dirty="0" smtClean="0">
                <a:solidFill>
                  <a:srgbClr val="FF0000"/>
                </a:solidFill>
              </a:rPr>
              <a:t>Тражена вриједност функције распореда налази се у пресјеку тако издвојеног реда и преколоне таблице.</a:t>
            </a:r>
            <a:endParaRPr lang="en-US" sz="15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28662" y="5929330"/>
            <a:ext cx="764383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1600" b="1" dirty="0" smtClean="0">
                <a:solidFill>
                  <a:srgbClr val="FF0000"/>
                </a:solidFill>
              </a:rPr>
              <a:t>ПРИМЈЕР:</a:t>
            </a:r>
          </a:p>
          <a:p>
            <a:pPr algn="ctr"/>
            <a:r>
              <a:rPr lang="sr-Cyrl-RS" sz="1600" b="1" dirty="0" smtClean="0">
                <a:solidFill>
                  <a:srgbClr val="FF0000"/>
                </a:solidFill>
              </a:rPr>
              <a:t>Вјероватноћа да промјенљива </a:t>
            </a:r>
            <a:r>
              <a:rPr lang="en-US" sz="1600" b="1" dirty="0" smtClean="0">
                <a:solidFill>
                  <a:srgbClr val="FF0000"/>
                </a:solidFill>
              </a:rPr>
              <a:t>Z</a:t>
            </a:r>
            <a:r>
              <a:rPr lang="sr-Cyrl-RS" sz="1600" b="1" dirty="0" smtClean="0">
                <a:solidFill>
                  <a:srgbClr val="FF0000"/>
                </a:solidFill>
              </a:rPr>
              <a:t> узме вриједност мању или једнаку од 1,96 износи: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P ( Z </a:t>
            </a:r>
            <a:r>
              <a:rPr lang="en-US" sz="1600" b="1" dirty="0" smtClean="0">
                <a:solidFill>
                  <a:srgbClr val="FF0000"/>
                </a:solidFill>
                <a:sym typeface="Symbol"/>
              </a:rPr>
              <a:t> 1,96) = 0.9750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1857829" y="5263848"/>
            <a:ext cx="498323" cy="454781"/>
          </a:xfrm>
          <a:custGeom>
            <a:avLst/>
            <a:gdLst>
              <a:gd name="connsiteX0" fmla="*/ 29028 w 498323"/>
              <a:gd name="connsiteY0" fmla="*/ 135466 h 454781"/>
              <a:gd name="connsiteX1" fmla="*/ 232228 w 498323"/>
              <a:gd name="connsiteY1" fmla="*/ 338666 h 454781"/>
              <a:gd name="connsiteX2" fmla="*/ 493485 w 498323"/>
              <a:gd name="connsiteY2" fmla="*/ 179009 h 454781"/>
              <a:gd name="connsiteX3" fmla="*/ 203200 w 498323"/>
              <a:gd name="connsiteY3" fmla="*/ 77409 h 454781"/>
              <a:gd name="connsiteX4" fmla="*/ 14514 w 498323"/>
              <a:gd name="connsiteY4" fmla="*/ 62895 h 454781"/>
              <a:gd name="connsiteX5" fmla="*/ 116114 w 498323"/>
              <a:gd name="connsiteY5" fmla="*/ 454781 h 45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8323" h="454781">
                <a:moveTo>
                  <a:pt x="29028" y="135466"/>
                </a:moveTo>
                <a:cubicBezTo>
                  <a:pt x="91923" y="233437"/>
                  <a:pt x="154819" y="331409"/>
                  <a:pt x="232228" y="338666"/>
                </a:cubicBezTo>
                <a:cubicBezTo>
                  <a:pt x="309637" y="345923"/>
                  <a:pt x="498323" y="222552"/>
                  <a:pt x="493485" y="179009"/>
                </a:cubicBezTo>
                <a:cubicBezTo>
                  <a:pt x="488647" y="135466"/>
                  <a:pt x="283029" y="96761"/>
                  <a:pt x="203200" y="77409"/>
                </a:cubicBezTo>
                <a:cubicBezTo>
                  <a:pt x="123372" y="58057"/>
                  <a:pt x="29028" y="0"/>
                  <a:pt x="14514" y="62895"/>
                </a:cubicBezTo>
                <a:cubicBezTo>
                  <a:pt x="0" y="125790"/>
                  <a:pt x="58057" y="290285"/>
                  <a:pt x="116114" y="45478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5292877" y="1016000"/>
            <a:ext cx="575732" cy="321734"/>
          </a:xfrm>
          <a:custGeom>
            <a:avLst/>
            <a:gdLst>
              <a:gd name="connsiteX0" fmla="*/ 106437 w 575732"/>
              <a:gd name="connsiteY0" fmla="*/ 14514 h 321734"/>
              <a:gd name="connsiteX1" fmla="*/ 77409 w 575732"/>
              <a:gd name="connsiteY1" fmla="*/ 290286 h 321734"/>
              <a:gd name="connsiteX2" fmla="*/ 570894 w 575732"/>
              <a:gd name="connsiteY2" fmla="*/ 203200 h 321734"/>
              <a:gd name="connsiteX3" fmla="*/ 106437 w 575732"/>
              <a:gd name="connsiteY3" fmla="*/ 14514 h 321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5732" h="321734">
                <a:moveTo>
                  <a:pt x="106437" y="14514"/>
                </a:moveTo>
                <a:cubicBezTo>
                  <a:pt x="24190" y="29028"/>
                  <a:pt x="0" y="258838"/>
                  <a:pt x="77409" y="290286"/>
                </a:cubicBezTo>
                <a:cubicBezTo>
                  <a:pt x="154818" y="321734"/>
                  <a:pt x="566056" y="251581"/>
                  <a:pt x="570894" y="203200"/>
                </a:cubicBezTo>
                <a:cubicBezTo>
                  <a:pt x="575732" y="154819"/>
                  <a:pt x="188685" y="0"/>
                  <a:pt x="106437" y="14514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244496" y="5314648"/>
            <a:ext cx="585408" cy="331410"/>
          </a:xfrm>
          <a:custGeom>
            <a:avLst/>
            <a:gdLst>
              <a:gd name="connsiteX0" fmla="*/ 67733 w 585408"/>
              <a:gd name="connsiteY0" fmla="*/ 70152 h 331410"/>
              <a:gd name="connsiteX1" fmla="*/ 82247 w 585408"/>
              <a:gd name="connsiteY1" fmla="*/ 302381 h 331410"/>
              <a:gd name="connsiteX2" fmla="*/ 517675 w 585408"/>
              <a:gd name="connsiteY2" fmla="*/ 244323 h 331410"/>
              <a:gd name="connsiteX3" fmla="*/ 488647 w 585408"/>
              <a:gd name="connsiteY3" fmla="*/ 26609 h 331410"/>
              <a:gd name="connsiteX4" fmla="*/ 67733 w 585408"/>
              <a:gd name="connsiteY4" fmla="*/ 70152 h 3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408" h="331410">
                <a:moveTo>
                  <a:pt x="67733" y="70152"/>
                </a:moveTo>
                <a:cubicBezTo>
                  <a:pt x="0" y="116114"/>
                  <a:pt x="7257" y="273352"/>
                  <a:pt x="82247" y="302381"/>
                </a:cubicBezTo>
                <a:cubicBezTo>
                  <a:pt x="157237" y="331410"/>
                  <a:pt x="449942" y="290285"/>
                  <a:pt x="517675" y="244323"/>
                </a:cubicBezTo>
                <a:cubicBezTo>
                  <a:pt x="585408" y="198361"/>
                  <a:pt x="568475" y="53218"/>
                  <a:pt x="488647" y="26609"/>
                </a:cubicBezTo>
                <a:cubicBezTo>
                  <a:pt x="408819" y="0"/>
                  <a:pt x="135466" y="24190"/>
                  <a:pt x="67733" y="70152"/>
                </a:cubicBezTo>
                <a:close/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357422" y="5572140"/>
            <a:ext cx="264320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3428992" y="3214686"/>
            <a:ext cx="3786214" cy="71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2844" y="2428868"/>
            <a:ext cx="171451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1500" b="1" dirty="0" smtClean="0">
                <a:solidFill>
                  <a:srgbClr val="FF0000"/>
                </a:solidFill>
              </a:rPr>
              <a:t>Таблицу можемо користити у оба смијера, Ако нам је дата вриједност функције распореда 0,9671 можемо видјети да тачка </a:t>
            </a:r>
            <a:r>
              <a:rPr lang="en-US" sz="1500" b="1" dirty="0" smtClean="0">
                <a:solidFill>
                  <a:srgbClr val="FF0000"/>
                </a:solidFill>
              </a:rPr>
              <a:t>z </a:t>
            </a:r>
            <a:r>
              <a:rPr lang="sr-Cyrl-RS" sz="1500" b="1" dirty="0" smtClean="0">
                <a:solidFill>
                  <a:srgbClr val="FF0000"/>
                </a:solidFill>
              </a:rPr>
              <a:t>износи 1,84.</a:t>
            </a:r>
            <a:endParaRPr lang="en-US" sz="1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Користимо задатак са претходног часа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000" i="1" dirty="0" smtClean="0"/>
              <a:t>(обратити пажњу на горње границе интервала </a:t>
            </a:r>
            <a:r>
              <a:rPr lang="sr-Cyrl-RS" sz="2000" i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sr-Cyrl-RS" sz="2000" i="1" dirty="0" smtClean="0"/>
              <a:t>)*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 smtClean="0"/>
              <a:t> Радна табела </a:t>
            </a:r>
          </a:p>
          <a:p>
            <a:pPr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0" y="2357430"/>
          <a:ext cx="6929487" cy="35661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190560"/>
                <a:gridCol w="1945943"/>
                <a:gridCol w="435179"/>
                <a:gridCol w="727566"/>
                <a:gridCol w="727566"/>
                <a:gridCol w="1027369"/>
                <a:gridCol w="875304"/>
              </a:tblGrid>
              <a:tr h="545142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Količina/kg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Br.domaćinstava 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x`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x`f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x`</a:t>
                      </a:r>
                      <a:r>
                        <a:rPr lang="hr-BA" baseline="0" dirty="0" smtClean="0"/>
                        <a:t> - </a:t>
                      </a:r>
                      <a:r>
                        <a:rPr lang="en-US" dirty="0" smtClean="0">
                          <a:sym typeface="Symbol"/>
                        </a:rPr>
                        <a:t></a:t>
                      </a: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(x`</a:t>
                      </a:r>
                      <a:r>
                        <a:rPr lang="hr-BA" baseline="0" dirty="0" smtClean="0"/>
                        <a:t> - </a:t>
                      </a:r>
                      <a:r>
                        <a:rPr lang="en-US" dirty="0" smtClean="0">
                          <a:sym typeface="Symbol"/>
                        </a:rPr>
                        <a:t></a:t>
                      </a:r>
                      <a:r>
                        <a:rPr lang="hr-BA" dirty="0" smtClean="0">
                          <a:sym typeface="Symbol"/>
                        </a:rPr>
                        <a:t>)</a:t>
                      </a:r>
                      <a:r>
                        <a:rPr lang="hr-BA" baseline="30000" dirty="0" smtClean="0">
                          <a:sym typeface="Symbol"/>
                        </a:rPr>
                        <a:t>2</a:t>
                      </a:r>
                      <a:endParaRPr lang="en-US" baseline="30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BA" dirty="0" smtClean="0"/>
                        <a:t>f(x`</a:t>
                      </a:r>
                      <a:r>
                        <a:rPr lang="hr-BA" baseline="0" dirty="0" smtClean="0"/>
                        <a:t> - </a:t>
                      </a:r>
                      <a:r>
                        <a:rPr lang="en-US" dirty="0" smtClean="0">
                          <a:sym typeface="Symbol"/>
                        </a:rPr>
                        <a:t></a:t>
                      </a:r>
                      <a:r>
                        <a:rPr lang="hr-BA" dirty="0" smtClean="0">
                          <a:sym typeface="Symbol"/>
                        </a:rPr>
                        <a:t>)</a:t>
                      </a:r>
                      <a:r>
                        <a:rPr lang="hr-BA" baseline="30000" dirty="0" smtClean="0">
                          <a:sym typeface="Symbol"/>
                        </a:rPr>
                        <a:t>2</a:t>
                      </a:r>
                      <a:endParaRPr lang="en-US" baseline="30000" dirty="0" smtClean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108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6,1-</a:t>
                      </a: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160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8,1-</a:t>
                      </a: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84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10,1-</a:t>
                      </a: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12,1-</a:t>
                      </a: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286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88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14,1</a:t>
                      </a:r>
                      <a:r>
                        <a:rPr lang="hr-BA" dirty="0" smtClean="0">
                          <a:solidFill>
                            <a:srgbClr val="FF0000"/>
                          </a:solidFill>
                        </a:rPr>
                        <a:t>-16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176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16,1-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72</a:t>
                      </a:r>
                      <a:endParaRPr lang="en-US" dirty="0"/>
                    </a:p>
                  </a:txBody>
                  <a:tcPr/>
                </a:tc>
              </a:tr>
              <a:tr h="3158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Symbol"/>
                        </a:rPr>
                        <a:t>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688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Поступак израчунавања теоријских вјероватноћа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sr-Cyrl-RS" sz="2000" dirty="0" smtClean="0"/>
              <a:t>	У нашем задатку горња граница првог интервала је 6 (Х=6), другог интервала је 8, трећег 10, итд....</a:t>
            </a:r>
          </a:p>
          <a:p>
            <a:pPr algn="just">
              <a:buNone/>
            </a:pPr>
            <a:r>
              <a:rPr lang="hr-BA" sz="2000" dirty="0" smtClean="0"/>
              <a:t>	</a:t>
            </a:r>
            <a:r>
              <a:rPr lang="sr-Cyrl-RS" sz="2000" dirty="0" smtClean="0"/>
              <a:t>Израчунаћемо стандардизовано одступање </a:t>
            </a:r>
            <a:r>
              <a:rPr lang="en-US" sz="2000" dirty="0" smtClean="0"/>
              <a:t>Z</a:t>
            </a:r>
            <a:r>
              <a:rPr lang="sr-Cyrl-RS" sz="2000" dirty="0"/>
              <a:t> </a:t>
            </a:r>
            <a:r>
              <a:rPr lang="sr-Cyrl-RS" sz="2000" dirty="0" smtClean="0"/>
              <a:t>за сваки интервал.</a:t>
            </a:r>
            <a:r>
              <a:rPr lang="hr-BA" sz="2000" dirty="0" smtClean="0"/>
              <a:t> </a:t>
            </a:r>
            <a:r>
              <a:rPr lang="sr-Cyrl-RS" sz="2000" dirty="0" smtClean="0"/>
              <a:t>Прошли час смо израчунали да је </a:t>
            </a:r>
            <a:r>
              <a:rPr lang="sr-Cyrl-RS" sz="2000" dirty="0" smtClean="0">
                <a:sym typeface="Symbol"/>
              </a:rPr>
              <a:t> = 11, а  = 2,6229, даље према поменутој формули слиједи:</a:t>
            </a:r>
          </a:p>
          <a:p>
            <a:pPr algn="just">
              <a:buNone/>
            </a:pPr>
            <a:endParaRPr lang="sr-Cyrl-RS" sz="2000" dirty="0">
              <a:sym typeface="Symbol"/>
            </a:endParaRPr>
          </a:p>
          <a:p>
            <a:pPr>
              <a:buNone/>
            </a:pPr>
            <a:r>
              <a:rPr lang="sr-Cyrl-RS" sz="2400" dirty="0" smtClean="0">
                <a:sym typeface="Symbol"/>
              </a:rPr>
              <a:t>	</a:t>
            </a:r>
            <a:r>
              <a:rPr lang="hr-BA" sz="2000" b="1" dirty="0" smtClean="0">
                <a:sym typeface="Symbol"/>
              </a:rPr>
              <a:t>Z</a:t>
            </a:r>
            <a:r>
              <a:rPr lang="hr-BA" sz="2000" b="1" baseline="-25000" dirty="0" smtClean="0">
                <a:sym typeface="Symbol"/>
              </a:rPr>
              <a:t>1  </a:t>
            </a:r>
            <a:r>
              <a:rPr lang="hr-BA" sz="2000" b="1" dirty="0" smtClean="0">
                <a:sym typeface="Symbol"/>
              </a:rPr>
              <a:t>= (6-11)/2,6229 = -1.9062  P ( X  6 ) = P ( Z  -1,9062) = 0,0287</a:t>
            </a:r>
            <a:r>
              <a:rPr lang="hr-BA" sz="2000" b="1" baseline="-25000" dirty="0" smtClean="0">
                <a:sym typeface="Symbol"/>
              </a:rPr>
              <a:t> </a:t>
            </a:r>
          </a:p>
          <a:p>
            <a:pPr>
              <a:buNone/>
            </a:pPr>
            <a:r>
              <a:rPr lang="hr-BA" sz="2000" b="1" baseline="-25000" dirty="0" smtClean="0"/>
              <a:t>	</a:t>
            </a:r>
            <a:r>
              <a:rPr lang="hr-BA" sz="2000" b="1" dirty="0" smtClean="0">
                <a:sym typeface="Symbol"/>
              </a:rPr>
              <a:t>Z</a:t>
            </a:r>
            <a:r>
              <a:rPr lang="hr-BA" sz="2000" b="1" baseline="-25000" dirty="0" smtClean="0">
                <a:sym typeface="Symbol"/>
              </a:rPr>
              <a:t>2  </a:t>
            </a:r>
            <a:r>
              <a:rPr lang="hr-BA" sz="2000" b="1" dirty="0" smtClean="0">
                <a:sym typeface="Symbol"/>
              </a:rPr>
              <a:t>= (8-11)/2,6229 = -1,1437  P ( X  8 ) = P ( Z  -1,1437 ) = 0,1271</a:t>
            </a:r>
          </a:p>
          <a:p>
            <a:pPr>
              <a:buNone/>
            </a:pPr>
            <a:r>
              <a:rPr lang="hr-BA" sz="2000" b="1" dirty="0" smtClean="0">
                <a:sym typeface="Symbol"/>
              </a:rPr>
              <a:t> 	Z</a:t>
            </a:r>
            <a:r>
              <a:rPr lang="hr-BA" sz="2000" b="1" baseline="-25000" dirty="0" smtClean="0">
                <a:sym typeface="Symbol"/>
              </a:rPr>
              <a:t>3  </a:t>
            </a:r>
            <a:r>
              <a:rPr lang="hr-BA" sz="2000" b="1" dirty="0" smtClean="0">
                <a:sym typeface="Symbol"/>
              </a:rPr>
              <a:t>= (10-11)/2,6229 = -0,3812 P ( X  10 ) = P ( Z  -0,3812) = 0,3520</a:t>
            </a:r>
          </a:p>
          <a:p>
            <a:pPr>
              <a:buNone/>
            </a:pPr>
            <a:r>
              <a:rPr lang="hr-BA" sz="2000" b="1" dirty="0" smtClean="0">
                <a:sym typeface="Symbol"/>
              </a:rPr>
              <a:t>	Z</a:t>
            </a:r>
            <a:r>
              <a:rPr lang="hr-BA" sz="2000" b="1" baseline="-25000" dirty="0" smtClean="0">
                <a:sym typeface="Symbol"/>
              </a:rPr>
              <a:t>4  </a:t>
            </a:r>
            <a:r>
              <a:rPr lang="hr-BA" sz="2000" b="1" dirty="0" smtClean="0">
                <a:sym typeface="Symbol"/>
              </a:rPr>
              <a:t>= (12-11)/2,6229 = 0,3812  P ( X  12 ) = P ( Z  0,3812) = 0,6480</a:t>
            </a:r>
          </a:p>
          <a:p>
            <a:pPr>
              <a:buNone/>
            </a:pPr>
            <a:r>
              <a:rPr lang="hr-BA" sz="2000" b="1" dirty="0" smtClean="0">
                <a:sym typeface="Symbol"/>
              </a:rPr>
              <a:t>	 Z</a:t>
            </a:r>
            <a:r>
              <a:rPr lang="hr-BA" sz="2000" b="1" baseline="-25000" dirty="0" smtClean="0">
                <a:sym typeface="Symbol"/>
              </a:rPr>
              <a:t>5  </a:t>
            </a:r>
            <a:r>
              <a:rPr lang="hr-BA" sz="2000" b="1" dirty="0" smtClean="0">
                <a:sym typeface="Symbol"/>
              </a:rPr>
              <a:t>= (14-11)/2,6229 = 1,1437  P ( X  14 ) = P ( Z  1,1437 ) = 0,8729</a:t>
            </a:r>
          </a:p>
          <a:p>
            <a:pPr>
              <a:buNone/>
            </a:pPr>
            <a:r>
              <a:rPr lang="hr-BA" sz="2000" b="1" dirty="0" smtClean="0">
                <a:sym typeface="Symbol"/>
              </a:rPr>
              <a:t> 	 Z</a:t>
            </a:r>
            <a:r>
              <a:rPr lang="hr-BA" sz="2000" b="1" baseline="-25000" dirty="0" smtClean="0">
                <a:sym typeface="Symbol"/>
              </a:rPr>
              <a:t>6  </a:t>
            </a:r>
            <a:r>
              <a:rPr lang="hr-BA" sz="2000" b="1" dirty="0" smtClean="0">
                <a:sym typeface="Symbol"/>
              </a:rPr>
              <a:t>= (16-11)/2,6229 = 1,9062 P ( X  16 ) = P ( Z  1,9062) = 0,9713</a:t>
            </a:r>
          </a:p>
          <a:p>
            <a:pPr>
              <a:buNone/>
            </a:pPr>
            <a:endParaRPr lang="hr-BA" sz="2000" dirty="0">
              <a:sym typeface="Symbol"/>
            </a:endParaRPr>
          </a:p>
          <a:p>
            <a:pPr algn="just">
              <a:buNone/>
            </a:pPr>
            <a:r>
              <a:rPr lang="hr-BA" sz="2000" dirty="0" smtClean="0">
                <a:sym typeface="Symbol"/>
              </a:rPr>
              <a:t>	</a:t>
            </a:r>
            <a:r>
              <a:rPr lang="sr-Cyrl-RS" sz="2000" dirty="0" smtClean="0">
                <a:sym typeface="Symbol"/>
              </a:rPr>
              <a:t>Горе наведене теоријске вјероватноће одговарају горњим границама интервала промјенљиве Х. На основу израчунавања разлика између њих добићемо теоријске вјероватноће које одговарају интервалима посматраних емпиријских вриједности, па ће бити:</a:t>
            </a:r>
            <a:endParaRPr lang="hr-BA" sz="2000" dirty="0" smtClean="0">
              <a:sym typeface="Symbol"/>
            </a:endParaRPr>
          </a:p>
          <a:p>
            <a:pPr>
              <a:buNone/>
            </a:pPr>
            <a:r>
              <a:rPr lang="hr-BA" sz="2000" dirty="0" smtClean="0">
                <a:sym typeface="Symbol"/>
              </a:rPr>
              <a:t> 	</a:t>
            </a:r>
          </a:p>
          <a:p>
            <a:pPr>
              <a:buNone/>
            </a:pPr>
            <a:endParaRPr lang="hr-BA" sz="2000" dirty="0" smtClean="0">
              <a:sym typeface="Symbo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BA" sz="1800" dirty="0" smtClean="0"/>
              <a:t>P (X </a:t>
            </a:r>
            <a:r>
              <a:rPr lang="hr-BA" sz="1800" dirty="0" smtClean="0">
                <a:sym typeface="Symbol"/>
              </a:rPr>
              <a:t> 6 ) = P ( Z  1,9062) = </a:t>
            </a:r>
            <a:r>
              <a:rPr lang="hr-BA" sz="1800" dirty="0" smtClean="0">
                <a:sym typeface="Symbol"/>
              </a:rPr>
              <a:t>0,0287 </a:t>
            </a:r>
            <a:endParaRPr lang="hr-BA" sz="1800" dirty="0" smtClean="0">
              <a:sym typeface="Symbol"/>
            </a:endParaRPr>
          </a:p>
          <a:p>
            <a:pPr>
              <a:buNone/>
            </a:pPr>
            <a:r>
              <a:rPr lang="hr-BA" sz="1800" dirty="0" smtClean="0">
                <a:sym typeface="Symbol"/>
              </a:rPr>
              <a:t>P (6  X  8) = P (X  8) – P (X  6 ) = P ( Z  0,1271) – P ( Z  0,0287) = </a:t>
            </a:r>
            <a:r>
              <a:rPr lang="hr-BA" sz="1800" dirty="0" smtClean="0">
                <a:sym typeface="Symbol"/>
              </a:rPr>
              <a:t>0,0984  </a:t>
            </a:r>
            <a:endParaRPr lang="hr-BA" sz="1800" dirty="0" smtClean="0">
              <a:sym typeface="Symbol"/>
            </a:endParaRPr>
          </a:p>
          <a:p>
            <a:pPr>
              <a:buNone/>
            </a:pPr>
            <a:r>
              <a:rPr lang="hr-BA" sz="1800" dirty="0" smtClean="0">
                <a:sym typeface="Symbol"/>
              </a:rPr>
              <a:t>P (8  X  10) = P (X  10) – P (X  8 ) = P ( Z  0,3520) – P ( Z  0,1271) = 0,2249</a:t>
            </a:r>
          </a:p>
          <a:p>
            <a:pPr>
              <a:buNone/>
            </a:pPr>
            <a:r>
              <a:rPr lang="hr-BA" sz="1800" dirty="0" smtClean="0">
                <a:sym typeface="Symbol"/>
              </a:rPr>
              <a:t>P (10  X  12) = P (X  12) – P (X  10 ) = P ( Z  0,6480) – P ( Z  0,3520) = 0,2960</a:t>
            </a:r>
          </a:p>
          <a:p>
            <a:pPr>
              <a:buNone/>
            </a:pPr>
            <a:r>
              <a:rPr lang="hr-BA" sz="1800" dirty="0" smtClean="0">
                <a:sym typeface="Symbol"/>
              </a:rPr>
              <a:t>P (12  X  14) = P (X  14) – P (X  12 ) = P ( Z  0,8729) – P ( Z  0,6480) = 0,2249</a:t>
            </a:r>
            <a:endParaRPr lang="en-US" sz="1800" dirty="0" smtClean="0"/>
          </a:p>
          <a:p>
            <a:pPr>
              <a:buNone/>
            </a:pPr>
            <a:r>
              <a:rPr lang="hr-BA" sz="1800" dirty="0" smtClean="0">
                <a:sym typeface="Symbol"/>
              </a:rPr>
              <a:t>P (14  X  16) = P (X  16) – P (X  14 ) = P ( Z  0,9713) – P ( Z  0,8729) = 0,0984</a:t>
            </a:r>
          </a:p>
          <a:p>
            <a:pPr>
              <a:buNone/>
            </a:pPr>
            <a:r>
              <a:rPr lang="hr-BA" sz="1800" dirty="0" smtClean="0">
                <a:sym typeface="Symbol"/>
              </a:rPr>
              <a:t>P (X  16) = 1 -  P ( Z  1,9062) = 0,0287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6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Количина потрошње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Теоријске вјероватноће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Број домаћинстава </a:t>
                      </a:r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/>
                        <a:t>Теоријске фреквенције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hr-BA" dirty="0" smtClean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0,0287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3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2,87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6,1-8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0,0984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9,84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8,1-10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0,2249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21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22,49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10,1-12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0,2960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31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29,60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12,1-14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0,2249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22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22,49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14,1-16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0,0984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11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9,84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BA" dirty="0" smtClean="0"/>
                        <a:t>16,1-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0,0287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2,87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ym typeface="Symbol"/>
                        </a:rPr>
                        <a:t>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100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472" y="5715016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/>
              <a:t>Теоријска фреквенција добија се тако што се вјероватноћа сваког интервала множи са његовом фреквенцијом.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649</Words>
  <Application>Microsoft Office PowerPoint</Application>
  <PresentationFormat>On-screen Show (4:3)</PresentationFormat>
  <Paragraphs>162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Одређивање теоријских вјероватноћа и фреквенција</vt:lpstr>
      <vt:lpstr>Slide 2</vt:lpstr>
      <vt:lpstr>Slide 3</vt:lpstr>
      <vt:lpstr>Таблица стандардизованог нормалног распореда –  функција распореда</vt:lpstr>
      <vt:lpstr>Slide 5</vt:lpstr>
      <vt:lpstr>Користимо задатак са претходног часа </vt:lpstr>
      <vt:lpstr>Поступак израчунавања теоријских вјероватноћа</vt:lpstr>
      <vt:lpstr>Slide 8</vt:lpstr>
      <vt:lpstr>Slide 9</vt:lpstr>
      <vt:lpstr>Zadatak za domaći rad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Одређивање теоријских вјероватноћа и фреквенција</dc:title>
  <dc:creator>lenovo</dc:creator>
  <cp:lastModifiedBy>lenovo</cp:lastModifiedBy>
  <cp:revision>2</cp:revision>
  <dcterms:created xsi:type="dcterms:W3CDTF">2021-04-13T11:58:10Z</dcterms:created>
  <dcterms:modified xsi:type="dcterms:W3CDTF">2021-04-13T17:56:22Z</dcterms:modified>
</cp:coreProperties>
</file>