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9C64D-638D-4705-B097-47C930D795B5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AEDCA-FCF6-4FF2-B28C-452F099978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aposlimo-srbiju.com/CV-Obrazac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accent4">
                    <a:lumMod val="75000"/>
                  </a:schemeClr>
                </a:solidFill>
                <a:latin typeface="Gabriola" pitchFamily="82" charset="0"/>
              </a:rPr>
              <a:t>Појам и значај </a:t>
            </a:r>
            <a:br>
              <a:rPr lang="sr-Cyrl-RS" dirty="0" smtClean="0">
                <a:solidFill>
                  <a:schemeClr val="accent4">
                    <a:lumMod val="75000"/>
                  </a:schemeClr>
                </a:solidFill>
                <a:latin typeface="Gabriola" pitchFamily="82" charset="0"/>
              </a:rPr>
            </a:br>
            <a:r>
              <a:rPr lang="sr-Cyrl-RS" dirty="0" smtClean="0">
                <a:solidFill>
                  <a:schemeClr val="accent4">
                    <a:lumMod val="75000"/>
                  </a:schemeClr>
                </a:solidFill>
                <a:latin typeface="Gabriola" pitchFamily="82" charset="0"/>
              </a:rPr>
              <a:t>пословне кореспонденције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rgbClr val="7030A0"/>
                </a:solidFill>
                <a:latin typeface="Gabriola" pitchFamily="82" charset="0"/>
              </a:rPr>
              <a:t>практична настава</a:t>
            </a:r>
            <a:endParaRPr lang="en-US" b="1" dirty="0">
              <a:solidFill>
                <a:srgbClr val="7030A0"/>
              </a:solidFill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accent4">
                    <a:lumMod val="75000"/>
                  </a:schemeClr>
                </a:solidFill>
                <a:latin typeface="Gabriola" pitchFamily="82" charset="0"/>
              </a:rPr>
              <a:t>Појам кореспонденције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Појам </a:t>
            </a:r>
            <a:r>
              <a:rPr lang="sr-Cyrl-RS" dirty="0" smtClean="0">
                <a:solidFill>
                  <a:srgbClr val="7030A0"/>
                </a:solidFill>
              </a:rPr>
              <a:t>КОРСЕПОНДЕЦИЈА</a:t>
            </a:r>
            <a:r>
              <a:rPr lang="sr-Cyrl-RS" dirty="0" smtClean="0"/>
              <a:t> подразумијева писану преписку која се обавља између правних лица (предузећа), правних и физичких лица и физичких лица.</a:t>
            </a:r>
          </a:p>
          <a:p>
            <a:pPr algn="just"/>
            <a:endParaRPr lang="sr-Cyrl-RS" dirty="0"/>
          </a:p>
          <a:p>
            <a:pPr algn="just"/>
            <a:r>
              <a:rPr lang="sr-Cyrl-RS" dirty="0" smtClean="0"/>
              <a:t>Она најчешће слиједи послије обављених усмених разговора, а циљ јој је да </a:t>
            </a:r>
            <a:r>
              <a:rPr lang="sr-Cyrl-RS" dirty="0" smtClean="0">
                <a:solidFill>
                  <a:srgbClr val="7030A0"/>
                </a:solidFill>
              </a:rPr>
              <a:t>конкретизује предмет усменог разговора.</a:t>
            </a:r>
          </a:p>
          <a:p>
            <a:pPr algn="just"/>
            <a:endParaRPr lang="sr-Cyrl-RS" dirty="0">
              <a:solidFill>
                <a:srgbClr val="7030A0"/>
              </a:solidFill>
            </a:endParaRPr>
          </a:p>
          <a:p>
            <a:pPr algn="just"/>
            <a:r>
              <a:rPr lang="sr-Cyrl-RS" dirty="0" smtClean="0"/>
              <a:t>Некада се водила ручно, а данас углавном електронски.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accent4">
                    <a:lumMod val="75000"/>
                  </a:schemeClr>
                </a:solidFill>
                <a:latin typeface="Gabriola" pitchFamily="82" charset="0"/>
              </a:rPr>
              <a:t>Значај кореспонденције</a:t>
            </a:r>
            <a:endParaRPr lang="en-US" dirty="0">
              <a:solidFill>
                <a:schemeClr val="accent4">
                  <a:lumMod val="75000"/>
                </a:schemeClr>
              </a:solidFill>
              <a:latin typeface="Gabriola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000" dirty="0" smtClean="0"/>
              <a:t>Појавом кореспонденције остварен је велики напредак у експедитивности, ажурности и брзини успостављања пословних контаката.</a:t>
            </a:r>
          </a:p>
          <a:p>
            <a:pPr algn="just"/>
            <a:endParaRPr lang="sr-Cyrl-RS" sz="2000" dirty="0"/>
          </a:p>
          <a:p>
            <a:pPr algn="just"/>
            <a:r>
              <a:rPr lang="ru-RU" sz="2000" b="1" dirty="0" smtClean="0"/>
              <a:t>Лица у кореспонденцији су</a:t>
            </a:r>
            <a:r>
              <a:rPr lang="ru-RU" sz="2000" dirty="0" smtClean="0"/>
              <a:t>: 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адресант</a:t>
            </a:r>
            <a:r>
              <a:rPr lang="ru-RU" sz="2000" dirty="0" smtClean="0"/>
              <a:t> (пошиљалац) и (прималац).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 адресат</a:t>
            </a:r>
            <a:endParaRPr lang="ru-RU" sz="2000" dirty="0" smtClean="0"/>
          </a:p>
          <a:p>
            <a:pPr algn="just"/>
            <a:endParaRPr lang="ru-RU" sz="2000" dirty="0" smtClean="0"/>
          </a:p>
          <a:p>
            <a:pPr algn="just"/>
            <a:r>
              <a:rPr lang="ru-RU" sz="2000" b="1" dirty="0" smtClean="0"/>
              <a:t>Писани састави имају интерни и екстерни значај.</a:t>
            </a:r>
            <a:endParaRPr lang="hr-BA" sz="2000" b="1" dirty="0" smtClean="0"/>
          </a:p>
          <a:p>
            <a:pPr lvl="2" algn="just"/>
            <a:r>
              <a:rPr lang="ru-RU" sz="2000" dirty="0" smtClean="0"/>
              <a:t>Интерни значај – регулишу се послови унутар предузећа.</a:t>
            </a:r>
          </a:p>
          <a:p>
            <a:pPr lvl="2" algn="just"/>
            <a:endParaRPr lang="ru-RU" sz="2000" dirty="0" smtClean="0"/>
          </a:p>
          <a:p>
            <a:pPr lvl="2" algn="just"/>
            <a:r>
              <a:rPr lang="ru-RU" sz="2000" dirty="0" smtClean="0"/>
              <a:t>Екстерни значај – комуникација ван предузећа са ширим окружењем</a:t>
            </a:r>
            <a:r>
              <a:rPr lang="hr-BA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 fontScale="32500" lnSpcReduction="20000"/>
          </a:bodyPr>
          <a:lstStyle/>
          <a:p>
            <a:r>
              <a:rPr lang="ru-RU" sz="5600" dirty="0" smtClean="0"/>
              <a:t>Према адресанту, тј. пошиљаоцу кореспонденција може бити:</a:t>
            </a:r>
          </a:p>
          <a:p>
            <a:pPr lvl="2" algn="just"/>
            <a:r>
              <a:rPr lang="ru-RU" sz="5600" dirty="0" smtClean="0"/>
              <a:t>Пословна – између предузећа;</a:t>
            </a:r>
          </a:p>
          <a:p>
            <a:pPr lvl="2" algn="just"/>
            <a:r>
              <a:rPr lang="ru-RU" sz="5600" dirty="0" smtClean="0"/>
              <a:t>Службена – настаје у органима управе и установама;</a:t>
            </a:r>
          </a:p>
          <a:p>
            <a:pPr lvl="2" algn="just"/>
            <a:r>
              <a:rPr lang="ru-RU" sz="5600" dirty="0" smtClean="0"/>
              <a:t>Друштвена – у друштвеним организацијама;</a:t>
            </a:r>
          </a:p>
          <a:p>
            <a:pPr lvl="2" algn="just"/>
            <a:r>
              <a:rPr lang="ru-RU" sz="5600" dirty="0" smtClean="0"/>
              <a:t>Приватна – између физичких лица.</a:t>
            </a:r>
            <a:endParaRPr lang="hr-BA" sz="5600" dirty="0" smtClean="0"/>
          </a:p>
          <a:p>
            <a:pPr lvl="2" algn="just"/>
            <a:endParaRPr lang="hr-BA" sz="5600" dirty="0" smtClean="0"/>
          </a:p>
          <a:p>
            <a:pPr lvl="2" algn="just"/>
            <a:endParaRPr lang="hr-BA" sz="5600" dirty="0"/>
          </a:p>
          <a:p>
            <a:pPr algn="just"/>
            <a:r>
              <a:rPr lang="ru-RU" sz="5600" dirty="0" smtClean="0"/>
              <a:t>Пословна кореспонденција се д</a:t>
            </a:r>
            <a:r>
              <a:rPr lang="sr-Cyrl-RS" sz="5600" dirty="0" smtClean="0"/>
              <a:t>и</a:t>
            </a:r>
            <a:r>
              <a:rPr lang="hr-BA" sz="5600" dirty="0" smtClean="0"/>
              <a:t>j</a:t>
            </a:r>
            <a:r>
              <a:rPr lang="ru-RU" sz="5600" dirty="0" smtClean="0"/>
              <a:t>ели на:</a:t>
            </a:r>
          </a:p>
          <a:p>
            <a:pPr lvl="2" algn="just"/>
            <a:r>
              <a:rPr lang="ru-RU" sz="5600" dirty="0" smtClean="0"/>
              <a:t>трговинску</a:t>
            </a:r>
          </a:p>
          <a:p>
            <a:pPr lvl="2" algn="just"/>
            <a:r>
              <a:rPr lang="ru-RU" sz="5600" dirty="0" smtClean="0"/>
              <a:t>индустријску</a:t>
            </a:r>
          </a:p>
          <a:p>
            <a:pPr lvl="2" algn="just"/>
            <a:r>
              <a:rPr lang="ru-RU" sz="5600" dirty="0" smtClean="0"/>
              <a:t>пољопривредну</a:t>
            </a:r>
          </a:p>
          <a:p>
            <a:pPr lvl="2" algn="just"/>
            <a:r>
              <a:rPr lang="ru-RU" sz="5600" dirty="0" smtClean="0"/>
              <a:t>туристичку</a:t>
            </a:r>
          </a:p>
          <a:p>
            <a:pPr lvl="2" algn="just"/>
            <a:r>
              <a:rPr lang="ru-RU" sz="5600" dirty="0" smtClean="0"/>
              <a:t>банкарску</a:t>
            </a:r>
          </a:p>
          <a:p>
            <a:pPr lvl="2" algn="just"/>
            <a:r>
              <a:rPr lang="ru-RU" sz="5600" dirty="0" smtClean="0"/>
              <a:t>саобраћајну…</a:t>
            </a:r>
            <a:endParaRPr lang="hr-BA" sz="5600" dirty="0" smtClean="0"/>
          </a:p>
          <a:p>
            <a:pPr lvl="2" algn="just"/>
            <a:endParaRPr lang="hr-BA" sz="5600" dirty="0"/>
          </a:p>
          <a:p>
            <a:pPr lvl="2" algn="just"/>
            <a:endParaRPr lang="ru-RU" sz="5600" dirty="0" smtClean="0"/>
          </a:p>
          <a:p>
            <a:pPr algn="just"/>
            <a:r>
              <a:rPr lang="ru-RU" sz="5600" dirty="0" smtClean="0"/>
              <a:t>Врсте састава у пословној кореспонденцији (комуникацији) су:</a:t>
            </a:r>
          </a:p>
          <a:p>
            <a:pPr lvl="2" algn="just"/>
            <a:r>
              <a:rPr lang="ru-RU" sz="5600" dirty="0" smtClean="0"/>
              <a:t>пословна писма</a:t>
            </a:r>
          </a:p>
          <a:p>
            <a:pPr lvl="2" algn="just"/>
            <a:r>
              <a:rPr lang="ru-RU" sz="5600" dirty="0" smtClean="0"/>
              <a:t>робни документи</a:t>
            </a:r>
          </a:p>
          <a:p>
            <a:pPr lvl="2" algn="just"/>
            <a:r>
              <a:rPr lang="ru-RU" sz="5600" dirty="0" smtClean="0"/>
              <a:t>новчани документи</a:t>
            </a:r>
          </a:p>
          <a:p>
            <a:pPr lvl="2" algn="just"/>
            <a:r>
              <a:rPr lang="ru-RU" sz="5600" dirty="0" smtClean="0"/>
              <a:t>решења</a:t>
            </a:r>
          </a:p>
          <a:p>
            <a:pPr lvl="2" algn="just"/>
            <a:r>
              <a:rPr lang="ru-RU" sz="5600" dirty="0" smtClean="0"/>
              <a:t>поднесци</a:t>
            </a:r>
          </a:p>
          <a:p>
            <a:pPr lvl="2" algn="just"/>
            <a:r>
              <a:rPr lang="ru-RU" sz="5600" dirty="0" smtClean="0"/>
              <a:t>јавне исправе</a:t>
            </a:r>
            <a:endParaRPr lang="hr-BA" sz="5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Задатак </a:t>
            </a:r>
            <a:br>
              <a:rPr lang="sr-Cyrl-RS" dirty="0" smtClean="0"/>
            </a:br>
            <a:r>
              <a:rPr lang="sr-Cyrl-RS" dirty="0" smtClean="0"/>
              <a:t>(дневник за практичну наставу)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Шта обухвата пословна кореспонденција у продавници у којој обављате праксу?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Ко обавља пословну кореспонденцију и на који начин у продавници у којој обављате праксу?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Трговинско предузеће у којем обављате праксу објавило је конкурс за продавца. Напишите свој </a:t>
            </a:r>
            <a:r>
              <a:rPr lang="en-US" dirty="0" smtClean="0"/>
              <a:t>CV.</a:t>
            </a:r>
            <a:endParaRPr lang="sr-Cyrl-RS" dirty="0" smtClean="0"/>
          </a:p>
          <a:p>
            <a:pPr marL="514350" indent="-514350" algn="just">
              <a:buNone/>
            </a:pPr>
            <a:r>
              <a:rPr lang="sr-Cyrl-RS" dirty="0"/>
              <a:t>	</a:t>
            </a:r>
            <a:r>
              <a:rPr lang="en-US" dirty="0" smtClean="0">
                <a:hlinkClick r:id="rId2"/>
              </a:rPr>
              <a:t>http://www.zaposlimo-srbiju.com/CV-Obrazac.aspx</a:t>
            </a:r>
            <a:r>
              <a:rPr lang="sr-Cyrl-RS" dirty="0" smtClean="0"/>
              <a:t>  </a:t>
            </a:r>
            <a:r>
              <a:rPr lang="sr-Cyrl-RS" i="1" dirty="0" smtClean="0">
                <a:solidFill>
                  <a:schemeClr val="accent5">
                    <a:lumMod val="50000"/>
                  </a:schemeClr>
                </a:solidFill>
              </a:rPr>
              <a:t>(на овом линку су вам дати примјери формулара, изаберите један и упишите своје податке. </a:t>
            </a:r>
          </a:p>
          <a:p>
            <a:pPr marL="514350" indent="-514350" algn="just">
              <a:buNone/>
            </a:pPr>
            <a:r>
              <a:rPr lang="sr-Cyrl-RS" dirty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sr-Cyrl-RS" dirty="0" smtClean="0">
                <a:solidFill>
                  <a:schemeClr val="accent4">
                    <a:lumMod val="75000"/>
                  </a:schemeClr>
                </a:solidFill>
              </a:rPr>
              <a:t>У дневнику, на једној страници одговорите на питања, а на полеђини нацртајте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CV</a:t>
            </a:r>
            <a:r>
              <a:rPr lang="sr-Cyrl-RS" dirty="0" smtClean="0">
                <a:solidFill>
                  <a:schemeClr val="accent4">
                    <a:lumMod val="75000"/>
                  </a:schemeClr>
                </a:solidFill>
              </a:rPr>
              <a:t> и  испуните)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231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Појам и значај  пословне кореспонденције</vt:lpstr>
      <vt:lpstr>Појам кореспонденције</vt:lpstr>
      <vt:lpstr>Значај кореспонденције</vt:lpstr>
      <vt:lpstr>Slide 4</vt:lpstr>
      <vt:lpstr>Задатак  (дневник за практичну наставу)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Појам и значај  пословне кореспонденције</dc:title>
  <dc:creator>lenovo</dc:creator>
  <cp:lastModifiedBy>lenovo</cp:lastModifiedBy>
  <cp:revision>1</cp:revision>
  <dcterms:created xsi:type="dcterms:W3CDTF">2021-04-13T09:27:51Z</dcterms:created>
  <dcterms:modified xsi:type="dcterms:W3CDTF">2021-04-13T11:44:10Z</dcterms:modified>
</cp:coreProperties>
</file>