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51" autoAdjust="0"/>
  </p:normalViewPr>
  <p:slideViewPr>
    <p:cSldViewPr>
      <p:cViewPr varScale="1">
        <p:scale>
          <a:sx n="64" d="100"/>
          <a:sy n="64" d="100"/>
        </p:scale>
        <p:origin x="-69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Чувар места за заглавље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Чувар места за дату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C1B4A-9F0B-4AC8-BA83-882B723BC88E}" type="datetimeFigureOut">
              <a:rPr lang="en-US" smtClean="0"/>
              <a:pPr/>
              <a:t>4/27/2020</a:t>
            </a:fld>
            <a:endParaRPr lang="en-US"/>
          </a:p>
        </p:txBody>
      </p:sp>
      <p:sp>
        <p:nvSpPr>
          <p:cNvPr id="4" name="Чувар места за слику на слајду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Чувар места за напомене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r-Cyrl-CS" smtClean="0"/>
              <a:t>Кликните и уредите стилове текста мастера</a:t>
            </a:r>
          </a:p>
          <a:p>
            <a:pPr lvl="1"/>
            <a:r>
              <a:rPr lang="sr-Cyrl-CS" smtClean="0"/>
              <a:t>Други ниво</a:t>
            </a:r>
          </a:p>
          <a:p>
            <a:pPr lvl="2"/>
            <a:r>
              <a:rPr lang="sr-Cyrl-CS" smtClean="0"/>
              <a:t>Трећи ниво</a:t>
            </a:r>
          </a:p>
          <a:p>
            <a:pPr lvl="3"/>
            <a:r>
              <a:rPr lang="sr-Cyrl-CS" smtClean="0"/>
              <a:t>Четврти ниво</a:t>
            </a:r>
          </a:p>
          <a:p>
            <a:pPr lvl="4"/>
            <a:r>
              <a:rPr lang="sr-Cyrl-CS" smtClean="0"/>
              <a:t>Пети ниво</a:t>
            </a:r>
            <a:endParaRPr lang="en-US"/>
          </a:p>
        </p:txBody>
      </p:sp>
      <p:sp>
        <p:nvSpPr>
          <p:cNvPr id="6" name="Чувар места за подножје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Чувар места за број слај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093BC-E017-4927-889C-C6EBE6854B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Чувар места за слику на слајду 1"/>
          <p:cNvSpPr>
            <a:spLocks noGrp="1" noRot="1" noChangeAspect="1"/>
          </p:cNvSpPr>
          <p:nvPr>
            <p:ph type="sldImg"/>
          </p:nvPr>
        </p:nvSpPr>
        <p:spPr/>
      </p:sp>
      <p:sp>
        <p:nvSpPr>
          <p:cNvPr id="3" name="Чувар места за напомене 2"/>
          <p:cNvSpPr>
            <a:spLocks noGrp="1"/>
          </p:cNvSpPr>
          <p:nvPr>
            <p:ph type="body" idx="1"/>
          </p:nvPr>
        </p:nvSpPr>
        <p:spPr/>
        <p:txBody>
          <a:bodyPr>
            <a:normAutofit/>
          </a:bodyPr>
          <a:lstStyle/>
          <a:p>
            <a:endParaRPr lang="en-US" dirty="0"/>
          </a:p>
        </p:txBody>
      </p:sp>
      <p:sp>
        <p:nvSpPr>
          <p:cNvPr id="4" name="Чувар места за број слајда 3"/>
          <p:cNvSpPr>
            <a:spLocks noGrp="1"/>
          </p:cNvSpPr>
          <p:nvPr>
            <p:ph type="sldNum" sz="quarter" idx="10"/>
          </p:nvPr>
        </p:nvSpPr>
        <p:spPr/>
        <p:txBody>
          <a:bodyPr/>
          <a:lstStyle/>
          <a:p>
            <a:fld id="{167093BC-E017-4927-889C-C6EBE6854B3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Наслов слајда">
    <p:spTree>
      <p:nvGrpSpPr>
        <p:cNvPr id="1" name=""/>
        <p:cNvGrpSpPr/>
        <p:nvPr/>
      </p:nvGrpSpPr>
      <p:grpSpPr>
        <a:xfrm>
          <a:off x="0" y="0"/>
          <a:ext cx="0" cy="0"/>
          <a:chOff x="0" y="0"/>
          <a:chExt cx="0" cy="0"/>
        </a:xfrm>
      </p:grpSpPr>
      <p:sp>
        <p:nvSpPr>
          <p:cNvPr id="7" name="Права линија спајања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Наслов 28"/>
          <p:cNvSpPr>
            <a:spLocks noGrp="1"/>
          </p:cNvSpPr>
          <p:nvPr>
            <p:ph type="ctrTitle"/>
          </p:nvPr>
        </p:nvSpPr>
        <p:spPr>
          <a:xfrm>
            <a:off x="381000" y="4853411"/>
            <a:ext cx="8458200" cy="1222375"/>
          </a:xfrm>
        </p:spPr>
        <p:txBody>
          <a:bodyPr anchor="t"/>
          <a:lstStyle/>
          <a:p>
            <a:r>
              <a:rPr kumimoji="0" lang="sr-Cyrl-CS" smtClean="0"/>
              <a:t>Кликните и уредите наслов мастерa</a:t>
            </a:r>
            <a:endParaRPr kumimoji="0" lang="en-US"/>
          </a:p>
        </p:txBody>
      </p:sp>
      <p:sp>
        <p:nvSpPr>
          <p:cNvPr id="9" name="Поднаслов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r-Cyrl-CS" smtClean="0"/>
              <a:t>Кликните и уредите стил поднаслова мастера</a:t>
            </a:r>
            <a:endParaRPr kumimoji="0" lang="en-US"/>
          </a:p>
        </p:txBody>
      </p:sp>
      <p:sp>
        <p:nvSpPr>
          <p:cNvPr id="16" name="Чувар места за датум 15"/>
          <p:cNvSpPr>
            <a:spLocks noGrp="1"/>
          </p:cNvSpPr>
          <p:nvPr>
            <p:ph type="dt" sz="half" idx="10"/>
          </p:nvPr>
        </p:nvSpPr>
        <p:spPr/>
        <p:txBody>
          <a:bodyPr/>
          <a:lstStyle/>
          <a:p>
            <a:fld id="{C446308C-4B4E-445E-B3CD-334D6A202FFD}" type="datetimeFigureOut">
              <a:rPr lang="en-US" smtClean="0"/>
              <a:pPr/>
              <a:t>4/27/2020</a:t>
            </a:fld>
            <a:endParaRPr lang="en-US"/>
          </a:p>
        </p:txBody>
      </p:sp>
      <p:sp>
        <p:nvSpPr>
          <p:cNvPr id="2" name="Чувар места за подножје 1"/>
          <p:cNvSpPr>
            <a:spLocks noGrp="1"/>
          </p:cNvSpPr>
          <p:nvPr>
            <p:ph type="ftr" sz="quarter" idx="11"/>
          </p:nvPr>
        </p:nvSpPr>
        <p:spPr/>
        <p:txBody>
          <a:bodyPr/>
          <a:lstStyle/>
          <a:p>
            <a:endParaRPr lang="en-US"/>
          </a:p>
        </p:txBody>
      </p:sp>
      <p:sp>
        <p:nvSpPr>
          <p:cNvPr id="15" name="Чувар места за број слајда 14"/>
          <p:cNvSpPr>
            <a:spLocks noGrp="1"/>
          </p:cNvSpPr>
          <p:nvPr>
            <p:ph type="sldNum" sz="quarter" idx="12"/>
          </p:nvPr>
        </p:nvSpPr>
        <p:spPr>
          <a:xfrm>
            <a:off x="8229600" y="6473952"/>
            <a:ext cx="758952" cy="246888"/>
          </a:xfrm>
        </p:spPr>
        <p:txBody>
          <a:bodyPr/>
          <a:lstStyle/>
          <a:p>
            <a:fld id="{457CABA4-9DCD-423F-A398-179B4538D1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слов и вертикални текст">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kumimoji="0" lang="sr-Cyrl-CS" smtClean="0"/>
              <a:t>Кликните и уредите наслов мастерa</a:t>
            </a:r>
            <a:endParaRPr kumimoji="0" lang="en-US"/>
          </a:p>
        </p:txBody>
      </p:sp>
      <p:sp>
        <p:nvSpPr>
          <p:cNvPr id="3" name="Чувар места за вертикални текст 2"/>
          <p:cNvSpPr>
            <a:spLocks noGrp="1"/>
          </p:cNvSpPr>
          <p:nvPr>
            <p:ph type="body" orient="vert" idx="1"/>
          </p:nvPr>
        </p:nvSpPr>
        <p:spPr/>
        <p:txBody>
          <a:bodyPr vert="eaVer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датум 3"/>
          <p:cNvSpPr>
            <a:spLocks noGrp="1"/>
          </p:cNvSpPr>
          <p:nvPr>
            <p:ph type="dt" sz="half" idx="10"/>
          </p:nvPr>
        </p:nvSpPr>
        <p:spPr/>
        <p:txBody>
          <a:bodyPr/>
          <a:lstStyle/>
          <a:p>
            <a:fld id="{C446308C-4B4E-445E-B3CD-334D6A202FFD}" type="datetimeFigureOut">
              <a:rPr lang="en-US" smtClean="0"/>
              <a:pPr/>
              <a:t>4/27/2020</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457CABA4-9DCD-423F-A398-179B4538D1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ни наслов и текст">
    <p:spTree>
      <p:nvGrpSpPr>
        <p:cNvPr id="1" name=""/>
        <p:cNvGrpSpPr/>
        <p:nvPr/>
      </p:nvGrpSpPr>
      <p:grpSpPr>
        <a:xfrm>
          <a:off x="0" y="0"/>
          <a:ext cx="0" cy="0"/>
          <a:chOff x="0" y="0"/>
          <a:chExt cx="0" cy="0"/>
        </a:xfrm>
      </p:grpSpPr>
      <p:sp>
        <p:nvSpPr>
          <p:cNvPr id="2" name="Вертикални наслов 1"/>
          <p:cNvSpPr>
            <a:spLocks noGrp="1"/>
          </p:cNvSpPr>
          <p:nvPr>
            <p:ph type="title" orient="vert"/>
          </p:nvPr>
        </p:nvSpPr>
        <p:spPr>
          <a:xfrm>
            <a:off x="6858000" y="549276"/>
            <a:ext cx="1828800" cy="5851525"/>
          </a:xfrm>
        </p:spPr>
        <p:txBody>
          <a:bodyPr vert="eaVert"/>
          <a:lstStyle/>
          <a:p>
            <a:r>
              <a:rPr kumimoji="0" lang="sr-Cyrl-CS" smtClean="0"/>
              <a:t>Кликните и уредите наслов мастерa</a:t>
            </a:r>
            <a:endParaRPr kumimoji="0" lang="en-US"/>
          </a:p>
        </p:txBody>
      </p:sp>
      <p:sp>
        <p:nvSpPr>
          <p:cNvPr id="3" name="Чувар места за вертикални текст 2"/>
          <p:cNvSpPr>
            <a:spLocks noGrp="1"/>
          </p:cNvSpPr>
          <p:nvPr>
            <p:ph type="body" orient="vert" idx="1"/>
          </p:nvPr>
        </p:nvSpPr>
        <p:spPr>
          <a:xfrm>
            <a:off x="457200" y="549276"/>
            <a:ext cx="6248400" cy="5851525"/>
          </a:xfrm>
        </p:spPr>
        <p:txBody>
          <a:bodyPr vert="eaVer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датум 3"/>
          <p:cNvSpPr>
            <a:spLocks noGrp="1"/>
          </p:cNvSpPr>
          <p:nvPr>
            <p:ph type="dt" sz="half" idx="10"/>
          </p:nvPr>
        </p:nvSpPr>
        <p:spPr/>
        <p:txBody>
          <a:bodyPr/>
          <a:lstStyle/>
          <a:p>
            <a:fld id="{C446308C-4B4E-445E-B3CD-334D6A202FFD}" type="datetimeFigureOut">
              <a:rPr lang="en-US" smtClean="0"/>
              <a:pPr/>
              <a:t>4/27/2020</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457CABA4-9DCD-423F-A398-179B4538D1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слов и садржај">
    <p:spTree>
      <p:nvGrpSpPr>
        <p:cNvPr id="1" name=""/>
        <p:cNvGrpSpPr/>
        <p:nvPr/>
      </p:nvGrpSpPr>
      <p:grpSpPr>
        <a:xfrm>
          <a:off x="0" y="0"/>
          <a:ext cx="0" cy="0"/>
          <a:chOff x="0" y="0"/>
          <a:chExt cx="0" cy="0"/>
        </a:xfrm>
      </p:grpSpPr>
      <p:sp>
        <p:nvSpPr>
          <p:cNvPr id="22" name="Наслов 21"/>
          <p:cNvSpPr>
            <a:spLocks noGrp="1"/>
          </p:cNvSpPr>
          <p:nvPr>
            <p:ph type="title"/>
          </p:nvPr>
        </p:nvSpPr>
        <p:spPr/>
        <p:txBody>
          <a:bodyPr/>
          <a:lstStyle/>
          <a:p>
            <a:r>
              <a:rPr kumimoji="0" lang="sr-Cyrl-CS" smtClean="0"/>
              <a:t>Кликните и уредите наслов мастерa</a:t>
            </a:r>
            <a:endParaRPr kumimoji="0" lang="en-US"/>
          </a:p>
        </p:txBody>
      </p:sp>
      <p:sp>
        <p:nvSpPr>
          <p:cNvPr id="27" name="Чувар места за садржај 26"/>
          <p:cNvSpPr>
            <a:spLocks noGrp="1"/>
          </p:cNvSpPr>
          <p:nvPr>
            <p:ph idx="1"/>
          </p:nvPr>
        </p:nvSpPr>
        <p:spPr/>
        <p:txBody>
          <a:body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25" name="Чувар места за датум 24"/>
          <p:cNvSpPr>
            <a:spLocks noGrp="1"/>
          </p:cNvSpPr>
          <p:nvPr>
            <p:ph type="dt" sz="half" idx="10"/>
          </p:nvPr>
        </p:nvSpPr>
        <p:spPr/>
        <p:txBody>
          <a:bodyPr/>
          <a:lstStyle/>
          <a:p>
            <a:fld id="{C446308C-4B4E-445E-B3CD-334D6A202FFD}" type="datetimeFigureOut">
              <a:rPr lang="en-US" smtClean="0"/>
              <a:pPr/>
              <a:t>4/27/2020</a:t>
            </a:fld>
            <a:endParaRPr lang="en-US"/>
          </a:p>
        </p:txBody>
      </p:sp>
      <p:sp>
        <p:nvSpPr>
          <p:cNvPr id="19" name="Чувар места за подножје 18"/>
          <p:cNvSpPr>
            <a:spLocks noGrp="1"/>
          </p:cNvSpPr>
          <p:nvPr>
            <p:ph type="ftr" sz="quarter" idx="11"/>
          </p:nvPr>
        </p:nvSpPr>
        <p:spPr>
          <a:xfrm>
            <a:off x="3581400" y="76200"/>
            <a:ext cx="2895600" cy="288925"/>
          </a:xfrm>
        </p:spPr>
        <p:txBody>
          <a:bodyPr/>
          <a:lstStyle/>
          <a:p>
            <a:endParaRPr lang="en-US"/>
          </a:p>
        </p:txBody>
      </p:sp>
      <p:sp>
        <p:nvSpPr>
          <p:cNvPr id="16" name="Чувар места за број слајда 15"/>
          <p:cNvSpPr>
            <a:spLocks noGrp="1"/>
          </p:cNvSpPr>
          <p:nvPr>
            <p:ph type="sldNum" sz="quarter" idx="12"/>
          </p:nvPr>
        </p:nvSpPr>
        <p:spPr>
          <a:xfrm>
            <a:off x="8229600" y="6473952"/>
            <a:ext cx="758952" cy="246888"/>
          </a:xfrm>
        </p:spPr>
        <p:txBody>
          <a:bodyPr/>
          <a:lstStyle/>
          <a:p>
            <a:fld id="{457CABA4-9DCD-423F-A398-179B4538D1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ље одељка">
    <p:bg>
      <p:bgRef idx="1003">
        <a:schemeClr val="bg2"/>
      </p:bgRef>
    </p:bg>
    <p:spTree>
      <p:nvGrpSpPr>
        <p:cNvPr id="1" name=""/>
        <p:cNvGrpSpPr/>
        <p:nvPr/>
      </p:nvGrpSpPr>
      <p:grpSpPr>
        <a:xfrm>
          <a:off x="0" y="0"/>
          <a:ext cx="0" cy="0"/>
          <a:chOff x="0" y="0"/>
          <a:chExt cx="0" cy="0"/>
        </a:xfrm>
      </p:grpSpPr>
      <p:sp>
        <p:nvSpPr>
          <p:cNvPr id="7" name="Права линија спајања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Чувар места за 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r-Cyrl-CS" smtClean="0"/>
              <a:t>Кликните и уредите стилове текста мастера</a:t>
            </a:r>
          </a:p>
        </p:txBody>
      </p:sp>
      <p:sp>
        <p:nvSpPr>
          <p:cNvPr id="19" name="Чувар места за датум 18"/>
          <p:cNvSpPr>
            <a:spLocks noGrp="1"/>
          </p:cNvSpPr>
          <p:nvPr>
            <p:ph type="dt" sz="half" idx="10"/>
          </p:nvPr>
        </p:nvSpPr>
        <p:spPr/>
        <p:txBody>
          <a:bodyPr/>
          <a:lstStyle/>
          <a:p>
            <a:fld id="{C446308C-4B4E-445E-B3CD-334D6A202FFD}" type="datetimeFigureOut">
              <a:rPr lang="en-US" smtClean="0"/>
              <a:pPr/>
              <a:t>4/27/2020</a:t>
            </a:fld>
            <a:endParaRPr lang="en-US"/>
          </a:p>
        </p:txBody>
      </p:sp>
      <p:sp>
        <p:nvSpPr>
          <p:cNvPr id="11" name="Чувар места за подножје 10"/>
          <p:cNvSpPr>
            <a:spLocks noGrp="1"/>
          </p:cNvSpPr>
          <p:nvPr>
            <p:ph type="ftr" sz="quarter" idx="11"/>
          </p:nvPr>
        </p:nvSpPr>
        <p:spPr/>
        <p:txBody>
          <a:bodyPr/>
          <a:lstStyle/>
          <a:p>
            <a:endParaRPr lang="en-US"/>
          </a:p>
        </p:txBody>
      </p:sp>
      <p:sp>
        <p:nvSpPr>
          <p:cNvPr id="16" name="Чувар места за број слајда 15"/>
          <p:cNvSpPr>
            <a:spLocks noGrp="1"/>
          </p:cNvSpPr>
          <p:nvPr>
            <p:ph type="sldNum" sz="quarter" idx="12"/>
          </p:nvPr>
        </p:nvSpPr>
        <p:spPr/>
        <p:txBody>
          <a:bodyPr/>
          <a:lstStyle/>
          <a:p>
            <a:fld id="{457CABA4-9DCD-423F-A398-179B4538D1FA}" type="slidenum">
              <a:rPr lang="en-US" smtClean="0"/>
              <a:pPr/>
              <a:t>‹#›</a:t>
            </a:fld>
            <a:endParaRPr lang="en-US"/>
          </a:p>
        </p:txBody>
      </p:sp>
      <p:sp>
        <p:nvSpPr>
          <p:cNvPr id="8" name="Наслов 7"/>
          <p:cNvSpPr>
            <a:spLocks noGrp="1"/>
          </p:cNvSpPr>
          <p:nvPr>
            <p:ph type="title"/>
          </p:nvPr>
        </p:nvSpPr>
        <p:spPr>
          <a:xfrm>
            <a:off x="180475" y="2947085"/>
            <a:ext cx="8686800" cy="1184825"/>
          </a:xfrm>
        </p:spPr>
        <p:txBody>
          <a:bodyPr rtlCol="0" anchor="t"/>
          <a:lstStyle>
            <a:lvl1pPr algn="r">
              <a:defRPr/>
            </a:lvl1pPr>
          </a:lstStyle>
          <a:p>
            <a:r>
              <a:rPr kumimoji="0" lang="sr-Cyrl-CS" smtClean="0"/>
              <a:t>Кликните и уредите наслов мастерa</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садржаја">
    <p:spTree>
      <p:nvGrpSpPr>
        <p:cNvPr id="1" name=""/>
        <p:cNvGrpSpPr/>
        <p:nvPr/>
      </p:nvGrpSpPr>
      <p:grpSpPr>
        <a:xfrm>
          <a:off x="0" y="0"/>
          <a:ext cx="0" cy="0"/>
          <a:chOff x="0" y="0"/>
          <a:chExt cx="0" cy="0"/>
        </a:xfrm>
      </p:grpSpPr>
      <p:sp>
        <p:nvSpPr>
          <p:cNvPr id="20" name="Наслов 19"/>
          <p:cNvSpPr>
            <a:spLocks noGrp="1"/>
          </p:cNvSpPr>
          <p:nvPr>
            <p:ph type="title"/>
          </p:nvPr>
        </p:nvSpPr>
        <p:spPr>
          <a:xfrm>
            <a:off x="301752" y="457200"/>
            <a:ext cx="8686800" cy="841248"/>
          </a:xfrm>
        </p:spPr>
        <p:txBody>
          <a:bodyPr/>
          <a:lstStyle/>
          <a:p>
            <a:r>
              <a:rPr kumimoji="0" lang="sr-Cyrl-CS" smtClean="0"/>
              <a:t>Кликните и уредите наслов мастерa</a:t>
            </a:r>
            <a:endParaRPr kumimoji="0" lang="en-US"/>
          </a:p>
        </p:txBody>
      </p:sp>
      <p:sp>
        <p:nvSpPr>
          <p:cNvPr id="14" name="Чувар места за садржај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13" name="Чувар места за садржај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21" name="Чувар места за датум 20"/>
          <p:cNvSpPr>
            <a:spLocks noGrp="1"/>
          </p:cNvSpPr>
          <p:nvPr>
            <p:ph type="dt" sz="half" idx="10"/>
          </p:nvPr>
        </p:nvSpPr>
        <p:spPr/>
        <p:txBody>
          <a:bodyPr/>
          <a:lstStyle/>
          <a:p>
            <a:fld id="{C446308C-4B4E-445E-B3CD-334D6A202FFD}" type="datetimeFigureOut">
              <a:rPr lang="en-US" smtClean="0"/>
              <a:pPr/>
              <a:t>4/27/2020</a:t>
            </a:fld>
            <a:endParaRPr lang="en-US"/>
          </a:p>
        </p:txBody>
      </p:sp>
      <p:sp>
        <p:nvSpPr>
          <p:cNvPr id="10" name="Чувар места за подножје 9"/>
          <p:cNvSpPr>
            <a:spLocks noGrp="1"/>
          </p:cNvSpPr>
          <p:nvPr>
            <p:ph type="ftr" sz="quarter" idx="11"/>
          </p:nvPr>
        </p:nvSpPr>
        <p:spPr/>
        <p:txBody>
          <a:bodyPr/>
          <a:lstStyle/>
          <a:p>
            <a:endParaRPr lang="en-US"/>
          </a:p>
        </p:txBody>
      </p:sp>
      <p:sp>
        <p:nvSpPr>
          <p:cNvPr id="31" name="Чувар места за број слајда 30"/>
          <p:cNvSpPr>
            <a:spLocks noGrp="1"/>
          </p:cNvSpPr>
          <p:nvPr>
            <p:ph type="sldNum" sz="quarter" idx="12"/>
          </p:nvPr>
        </p:nvSpPr>
        <p:spPr/>
        <p:txBody>
          <a:bodyPr/>
          <a:lstStyle/>
          <a:p>
            <a:fld id="{457CABA4-9DCD-423F-A398-179B4538D1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еђење">
    <p:spTree>
      <p:nvGrpSpPr>
        <p:cNvPr id="1" name=""/>
        <p:cNvGrpSpPr/>
        <p:nvPr/>
      </p:nvGrpSpPr>
      <p:grpSpPr>
        <a:xfrm>
          <a:off x="0" y="0"/>
          <a:ext cx="0" cy="0"/>
          <a:chOff x="0" y="0"/>
          <a:chExt cx="0" cy="0"/>
        </a:xfrm>
      </p:grpSpPr>
      <p:sp>
        <p:nvSpPr>
          <p:cNvPr id="29" name="Наслов 28"/>
          <p:cNvSpPr>
            <a:spLocks noGrp="1"/>
          </p:cNvSpPr>
          <p:nvPr>
            <p:ph type="title"/>
          </p:nvPr>
        </p:nvSpPr>
        <p:spPr>
          <a:xfrm>
            <a:off x="304800" y="5410200"/>
            <a:ext cx="8610600" cy="882650"/>
          </a:xfrm>
        </p:spPr>
        <p:txBody>
          <a:bodyPr anchor="ctr"/>
          <a:lstStyle>
            <a:lvl1pPr>
              <a:defRPr/>
            </a:lvl1pPr>
          </a:lstStyle>
          <a:p>
            <a:r>
              <a:rPr kumimoji="0" lang="sr-Cyrl-CS" smtClean="0"/>
              <a:t>Кликните и уредите наслов мастерa</a:t>
            </a:r>
            <a:endParaRPr kumimoji="0" lang="en-US"/>
          </a:p>
        </p:txBody>
      </p:sp>
      <p:sp>
        <p:nvSpPr>
          <p:cNvPr id="13" name="Чувар места за 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r-Cyrl-CS" smtClean="0"/>
              <a:t>Кликните и уредите стилове текста мастера</a:t>
            </a:r>
          </a:p>
        </p:txBody>
      </p:sp>
      <p:sp>
        <p:nvSpPr>
          <p:cNvPr id="25" name="Чувар места за 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r-Cyrl-CS" smtClean="0"/>
              <a:t>Кликните и уредите стилове текста мастера</a:t>
            </a:r>
          </a:p>
        </p:txBody>
      </p:sp>
      <p:sp>
        <p:nvSpPr>
          <p:cNvPr id="4" name="Чувар места за садржај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28" name="Чувар места за садржај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10" name="Чувар места за датум 9"/>
          <p:cNvSpPr>
            <a:spLocks noGrp="1"/>
          </p:cNvSpPr>
          <p:nvPr>
            <p:ph type="dt" sz="half" idx="10"/>
          </p:nvPr>
        </p:nvSpPr>
        <p:spPr/>
        <p:txBody>
          <a:bodyPr/>
          <a:lstStyle/>
          <a:p>
            <a:fld id="{C446308C-4B4E-445E-B3CD-334D6A202FFD}" type="datetimeFigureOut">
              <a:rPr lang="en-US" smtClean="0"/>
              <a:pPr/>
              <a:t>4/27/2020</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a:xfrm>
            <a:off x="8229600" y="6477000"/>
            <a:ext cx="762000" cy="246888"/>
          </a:xfrm>
        </p:spPr>
        <p:txBody>
          <a:bodyPr/>
          <a:lstStyle/>
          <a:p>
            <a:fld id="{457CABA4-9DCD-423F-A398-179B4538D1FA}" type="slidenum">
              <a:rPr lang="en-US" smtClean="0"/>
              <a:pPr/>
              <a:t>‹#›</a:t>
            </a:fld>
            <a:endParaRPr lang="en-US"/>
          </a:p>
        </p:txBody>
      </p:sp>
      <p:sp>
        <p:nvSpPr>
          <p:cNvPr id="11" name="Права линија спајања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наслов">
    <p:spTree>
      <p:nvGrpSpPr>
        <p:cNvPr id="1" name=""/>
        <p:cNvGrpSpPr/>
        <p:nvPr/>
      </p:nvGrpSpPr>
      <p:grpSpPr>
        <a:xfrm>
          <a:off x="0" y="0"/>
          <a:ext cx="0" cy="0"/>
          <a:chOff x="0" y="0"/>
          <a:chExt cx="0" cy="0"/>
        </a:xfrm>
      </p:grpSpPr>
      <p:sp>
        <p:nvSpPr>
          <p:cNvPr id="30" name="Наслов 29"/>
          <p:cNvSpPr>
            <a:spLocks noGrp="1"/>
          </p:cNvSpPr>
          <p:nvPr>
            <p:ph type="title"/>
          </p:nvPr>
        </p:nvSpPr>
        <p:spPr>
          <a:xfrm>
            <a:off x="301752" y="457200"/>
            <a:ext cx="8686800" cy="841248"/>
          </a:xfrm>
        </p:spPr>
        <p:txBody>
          <a:bodyPr/>
          <a:lstStyle/>
          <a:p>
            <a:r>
              <a:rPr kumimoji="0" lang="sr-Cyrl-CS" smtClean="0"/>
              <a:t>Кликните и уредите наслов мастерa</a:t>
            </a:r>
            <a:endParaRPr kumimoji="0" lang="en-US"/>
          </a:p>
        </p:txBody>
      </p:sp>
      <p:sp>
        <p:nvSpPr>
          <p:cNvPr id="12" name="Чувар места за датум 11"/>
          <p:cNvSpPr>
            <a:spLocks noGrp="1"/>
          </p:cNvSpPr>
          <p:nvPr>
            <p:ph type="dt" sz="half" idx="10"/>
          </p:nvPr>
        </p:nvSpPr>
        <p:spPr/>
        <p:txBody>
          <a:bodyPr/>
          <a:lstStyle/>
          <a:p>
            <a:fld id="{C446308C-4B4E-445E-B3CD-334D6A202FFD}" type="datetimeFigureOut">
              <a:rPr lang="en-US" smtClean="0"/>
              <a:pPr/>
              <a:t>4/27/2020</a:t>
            </a:fld>
            <a:endParaRPr lang="en-US"/>
          </a:p>
        </p:txBody>
      </p:sp>
      <p:sp>
        <p:nvSpPr>
          <p:cNvPr id="21" name="Чувар места за подножје 20"/>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457CABA4-9DCD-423F-A398-179B4538D1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разно">
    <p:spTree>
      <p:nvGrpSpPr>
        <p:cNvPr id="1" name=""/>
        <p:cNvGrpSpPr/>
        <p:nvPr/>
      </p:nvGrpSpPr>
      <p:grpSpPr>
        <a:xfrm>
          <a:off x="0" y="0"/>
          <a:ext cx="0" cy="0"/>
          <a:chOff x="0" y="0"/>
          <a:chExt cx="0" cy="0"/>
        </a:xfrm>
      </p:grpSpPr>
      <p:sp>
        <p:nvSpPr>
          <p:cNvPr id="3" name="Чувар места за датум 2"/>
          <p:cNvSpPr>
            <a:spLocks noGrp="1"/>
          </p:cNvSpPr>
          <p:nvPr>
            <p:ph type="dt" sz="half" idx="10"/>
          </p:nvPr>
        </p:nvSpPr>
        <p:spPr/>
        <p:txBody>
          <a:bodyPr/>
          <a:lstStyle/>
          <a:p>
            <a:fld id="{C446308C-4B4E-445E-B3CD-334D6A202FFD}" type="datetimeFigureOut">
              <a:rPr lang="en-US" smtClean="0"/>
              <a:pPr/>
              <a:t>4/27/2020</a:t>
            </a:fld>
            <a:endParaRPr lang="en-US"/>
          </a:p>
        </p:txBody>
      </p:sp>
      <p:sp>
        <p:nvSpPr>
          <p:cNvPr id="24" name="Чувар места за подножје 23"/>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457CABA4-9DCD-423F-A398-179B4538D1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адржај са натписом">
    <p:spTree>
      <p:nvGrpSpPr>
        <p:cNvPr id="1" name=""/>
        <p:cNvGrpSpPr/>
        <p:nvPr/>
      </p:nvGrpSpPr>
      <p:grpSpPr>
        <a:xfrm>
          <a:off x="0" y="0"/>
          <a:ext cx="0" cy="0"/>
          <a:chOff x="0" y="0"/>
          <a:chExt cx="0" cy="0"/>
        </a:xfrm>
      </p:grpSpPr>
      <p:sp>
        <p:nvSpPr>
          <p:cNvPr id="8" name="Права линија спајања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Наслов 11"/>
          <p:cNvSpPr>
            <a:spLocks noGrp="1"/>
          </p:cNvSpPr>
          <p:nvPr>
            <p:ph type="title"/>
          </p:nvPr>
        </p:nvSpPr>
        <p:spPr>
          <a:xfrm>
            <a:off x="457200" y="5486400"/>
            <a:ext cx="8458200" cy="520700"/>
          </a:xfrm>
        </p:spPr>
        <p:txBody>
          <a:bodyPr anchor="ctr"/>
          <a:lstStyle>
            <a:lvl1pPr algn="l">
              <a:buNone/>
              <a:defRPr sz="2000" b="1"/>
            </a:lvl1pPr>
          </a:lstStyle>
          <a:p>
            <a:r>
              <a:rPr kumimoji="0" lang="sr-Cyrl-CS" smtClean="0"/>
              <a:t>Кликните и уредите наслов мастерa</a:t>
            </a:r>
            <a:endParaRPr kumimoji="0" lang="en-US"/>
          </a:p>
        </p:txBody>
      </p:sp>
      <p:sp>
        <p:nvSpPr>
          <p:cNvPr id="26" name="Чувар места за 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r-Cyrl-CS" smtClean="0"/>
              <a:t>Кликните и уредите стилове текста мастера</a:t>
            </a:r>
          </a:p>
        </p:txBody>
      </p:sp>
      <p:sp>
        <p:nvSpPr>
          <p:cNvPr id="14" name="Чувар места за садржај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25" name="Чувар места за датум 24"/>
          <p:cNvSpPr>
            <a:spLocks noGrp="1"/>
          </p:cNvSpPr>
          <p:nvPr>
            <p:ph type="dt" sz="half" idx="10"/>
          </p:nvPr>
        </p:nvSpPr>
        <p:spPr/>
        <p:txBody>
          <a:bodyPr/>
          <a:lstStyle/>
          <a:p>
            <a:fld id="{C446308C-4B4E-445E-B3CD-334D6A202FFD}" type="datetimeFigureOut">
              <a:rPr lang="en-US" smtClean="0"/>
              <a:pPr/>
              <a:t>4/27/2020</a:t>
            </a:fld>
            <a:endParaRPr lang="en-US"/>
          </a:p>
        </p:txBody>
      </p:sp>
      <p:sp>
        <p:nvSpPr>
          <p:cNvPr id="29" name="Чувар места за подножје 28"/>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457CABA4-9DCD-423F-A398-179B4538D1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Слика са натписом">
    <p:spTree>
      <p:nvGrpSpPr>
        <p:cNvPr id="1" name=""/>
        <p:cNvGrpSpPr/>
        <p:nvPr/>
      </p:nvGrpSpPr>
      <p:grpSpPr>
        <a:xfrm>
          <a:off x="0" y="0"/>
          <a:ext cx="0" cy="0"/>
          <a:chOff x="0" y="0"/>
          <a:chExt cx="0" cy="0"/>
        </a:xfrm>
      </p:grpSpPr>
      <p:sp>
        <p:nvSpPr>
          <p:cNvPr id="13" name="Чувар места за слику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sr-Cyrl-CS" smtClean="0"/>
              <a:t>Кликните на икону да бисте додали слику</a:t>
            </a:r>
            <a:endParaRPr kumimoji="0" lang="en-US" dirty="0"/>
          </a:p>
        </p:txBody>
      </p:sp>
      <p:sp>
        <p:nvSpPr>
          <p:cNvPr id="7" name="Чувар места за датум 6"/>
          <p:cNvSpPr>
            <a:spLocks noGrp="1"/>
          </p:cNvSpPr>
          <p:nvPr>
            <p:ph type="dt" sz="half" idx="10"/>
          </p:nvPr>
        </p:nvSpPr>
        <p:spPr/>
        <p:txBody>
          <a:bodyPr/>
          <a:lstStyle/>
          <a:p>
            <a:fld id="{C446308C-4B4E-445E-B3CD-334D6A202FFD}" type="datetimeFigureOut">
              <a:rPr lang="en-US" smtClean="0"/>
              <a:pPr/>
              <a:t>4/27/2020</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31" name="Чувар места за број слајда 30"/>
          <p:cNvSpPr>
            <a:spLocks noGrp="1"/>
          </p:cNvSpPr>
          <p:nvPr>
            <p:ph type="sldNum" sz="quarter" idx="12"/>
          </p:nvPr>
        </p:nvSpPr>
        <p:spPr/>
        <p:txBody>
          <a:bodyPr/>
          <a:lstStyle/>
          <a:p>
            <a:fld id="{457CABA4-9DCD-423F-A398-179B4538D1FA}" type="slidenum">
              <a:rPr lang="en-US" smtClean="0"/>
              <a:pPr/>
              <a:t>‹#›</a:t>
            </a:fld>
            <a:endParaRPr lang="en-US"/>
          </a:p>
        </p:txBody>
      </p:sp>
      <p:sp>
        <p:nvSpPr>
          <p:cNvPr id="17" name="Наслов 16"/>
          <p:cNvSpPr>
            <a:spLocks noGrp="1"/>
          </p:cNvSpPr>
          <p:nvPr>
            <p:ph type="title"/>
          </p:nvPr>
        </p:nvSpPr>
        <p:spPr>
          <a:xfrm>
            <a:off x="381000" y="4993760"/>
            <a:ext cx="5867400" cy="522288"/>
          </a:xfrm>
        </p:spPr>
        <p:txBody>
          <a:bodyPr anchor="ctr"/>
          <a:lstStyle>
            <a:lvl1pPr algn="l">
              <a:buNone/>
              <a:defRPr sz="2000" b="1"/>
            </a:lvl1pPr>
          </a:lstStyle>
          <a:p>
            <a:r>
              <a:rPr kumimoji="0" lang="sr-Cyrl-CS" smtClean="0"/>
              <a:t>Кликните и уредите наслов мастерa</a:t>
            </a:r>
            <a:endParaRPr kumimoji="0" lang="en-US"/>
          </a:p>
        </p:txBody>
      </p:sp>
      <p:sp>
        <p:nvSpPr>
          <p:cNvPr id="26" name="Чувар места за 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sr-Cyrl-CS" smtClean="0"/>
              <a:t>Кликните и уредите стилове текста мастера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ава линија спајања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Чувар места за 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sr-Cyrl-CS" smtClean="0"/>
              <a:t>Кликните и уредите стилове текста мастера</a:t>
            </a:r>
          </a:p>
          <a:p>
            <a:pPr lvl="1" eaLnBrk="1" latinLnBrk="0" hangingPunct="1"/>
            <a:r>
              <a:rPr kumimoji="0" lang="sr-Cyrl-CS" smtClean="0"/>
              <a:t>Други ниво</a:t>
            </a:r>
          </a:p>
          <a:p>
            <a:pPr lvl="2" eaLnBrk="1" latinLnBrk="0" hangingPunct="1"/>
            <a:r>
              <a:rPr kumimoji="0" lang="sr-Cyrl-CS" smtClean="0"/>
              <a:t>Трећи ниво</a:t>
            </a:r>
          </a:p>
          <a:p>
            <a:pPr lvl="3" eaLnBrk="1" latinLnBrk="0" hangingPunct="1"/>
            <a:r>
              <a:rPr kumimoji="0" lang="sr-Cyrl-CS" smtClean="0"/>
              <a:t>Четврти ниво</a:t>
            </a:r>
          </a:p>
          <a:p>
            <a:pPr lvl="4" eaLnBrk="1" latinLnBrk="0" hangingPunct="1"/>
            <a:r>
              <a:rPr kumimoji="0" lang="sr-Cyrl-CS" smtClean="0"/>
              <a:t>Пети ниво</a:t>
            </a:r>
            <a:endParaRPr kumimoji="0" lang="en-US"/>
          </a:p>
        </p:txBody>
      </p:sp>
      <p:sp>
        <p:nvSpPr>
          <p:cNvPr id="11" name="Чувар места за датум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446308C-4B4E-445E-B3CD-334D6A202FFD}" type="datetimeFigureOut">
              <a:rPr lang="en-US" smtClean="0"/>
              <a:pPr/>
              <a:t>4/27/2020</a:t>
            </a:fld>
            <a:endParaRPr lang="en-US"/>
          </a:p>
        </p:txBody>
      </p:sp>
      <p:sp>
        <p:nvSpPr>
          <p:cNvPr id="28" name="Чувар места за подножје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Чувар места за број слај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57CABA4-9DCD-423F-A398-179B4538D1FA}" type="slidenum">
              <a:rPr lang="en-US" smtClean="0"/>
              <a:pPr/>
              <a:t>‹#›</a:t>
            </a:fld>
            <a:endParaRPr lang="en-US"/>
          </a:p>
        </p:txBody>
      </p:sp>
      <p:sp>
        <p:nvSpPr>
          <p:cNvPr id="10" name="Чувар места за наслов 9"/>
          <p:cNvSpPr>
            <a:spLocks noGrp="1"/>
          </p:cNvSpPr>
          <p:nvPr>
            <p:ph type="title"/>
          </p:nvPr>
        </p:nvSpPr>
        <p:spPr>
          <a:xfrm>
            <a:off x="304800" y="457200"/>
            <a:ext cx="8686800" cy="838200"/>
          </a:xfrm>
          <a:prstGeom prst="rect">
            <a:avLst/>
          </a:prstGeom>
        </p:spPr>
        <p:txBody>
          <a:bodyPr vert="horz" anchor="ctr">
            <a:normAutofit/>
          </a:bodyPr>
          <a:lstStyle/>
          <a:p>
            <a:r>
              <a:rPr kumimoji="0" lang="sr-Cyrl-CS" smtClean="0"/>
              <a:t>Кликните и уредите наслов мастерa</a:t>
            </a:r>
            <a:endParaRPr kumimoji="0" lang="en-US"/>
          </a:p>
        </p:txBody>
      </p:sp>
      <p:sp>
        <p:nvSpPr>
          <p:cNvPr id="9" name="Права линија спајања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ава линија спајања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слов 3"/>
          <p:cNvSpPr>
            <a:spLocks noGrp="1"/>
          </p:cNvSpPr>
          <p:nvPr>
            <p:ph type="title"/>
          </p:nvPr>
        </p:nvSpPr>
        <p:spPr/>
        <p:txBody>
          <a:bodyPr/>
          <a:lstStyle/>
          <a:p>
            <a:pPr algn="ctr"/>
            <a:r>
              <a:rPr lang="sr-Cyrl-RS" dirty="0" smtClean="0"/>
              <a:t>ЛЕД НА КОПНУ</a:t>
            </a:r>
            <a:endParaRPr lang="en-US" dirty="0"/>
          </a:p>
        </p:txBody>
      </p:sp>
      <p:pic>
        <p:nvPicPr>
          <p:cNvPr id="6" name="Чувар места за садржај 5" descr="Led na kopnu.jpg"/>
          <p:cNvPicPr>
            <a:picLocks noGrp="1" noChangeAspect="1"/>
          </p:cNvPicPr>
          <p:nvPr>
            <p:ph idx="1"/>
          </p:nvPr>
        </p:nvPicPr>
        <p:blipFill>
          <a:blip r:embed="rId3" cstate="print"/>
          <a:stretch>
            <a:fillRect/>
          </a:stretch>
        </p:blipFill>
        <p:spPr>
          <a:xfrm>
            <a:off x="1371600" y="1752600"/>
            <a:ext cx="6629400" cy="41148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endParaRPr lang="en-US"/>
          </a:p>
        </p:txBody>
      </p:sp>
      <p:sp>
        <p:nvSpPr>
          <p:cNvPr id="3" name="Чувар места за текст 2"/>
          <p:cNvSpPr>
            <a:spLocks noGrp="1"/>
          </p:cNvSpPr>
          <p:nvPr>
            <p:ph type="body" idx="1"/>
          </p:nvPr>
        </p:nvSpPr>
        <p:spPr/>
        <p:txBody>
          <a:bodyPr/>
          <a:lstStyle/>
          <a:p>
            <a:r>
              <a:rPr lang="bs-Cyrl-BA" sz="2000" dirty="0" smtClean="0">
                <a:solidFill>
                  <a:schemeClr val="tx1"/>
                </a:solidFill>
              </a:rPr>
              <a:t>Л</a:t>
            </a:r>
            <a:r>
              <a:rPr lang="sr-Cyrl-RS" sz="2000" dirty="0" smtClean="0">
                <a:solidFill>
                  <a:schemeClr val="tx1"/>
                </a:solidFill>
              </a:rPr>
              <a:t>едник </a:t>
            </a:r>
            <a:r>
              <a:rPr lang="sr-Cyrl-RS" dirty="0" smtClean="0">
                <a:solidFill>
                  <a:schemeClr val="tx1"/>
                </a:solidFill>
              </a:rPr>
              <a:t>‘’</a:t>
            </a:r>
            <a:r>
              <a:rPr lang="en-GB" dirty="0" err="1" smtClean="0">
                <a:solidFill>
                  <a:schemeClr val="tx1"/>
                </a:solidFill>
              </a:rPr>
              <a:t>p</a:t>
            </a:r>
            <a:r>
              <a:rPr lang="en-GB" cap="none" dirty="0" err="1" smtClean="0">
                <a:solidFill>
                  <a:schemeClr val="tx1"/>
                </a:solidFill>
              </a:rPr>
              <a:t>erito</a:t>
            </a:r>
            <a:r>
              <a:rPr lang="en-GB" cap="none" dirty="0" smtClean="0">
                <a:solidFill>
                  <a:schemeClr val="tx1"/>
                </a:solidFill>
              </a:rPr>
              <a:t> </a:t>
            </a:r>
            <a:r>
              <a:rPr lang="en-GB" cap="none" dirty="0" err="1" smtClean="0">
                <a:solidFill>
                  <a:schemeClr val="tx1"/>
                </a:solidFill>
              </a:rPr>
              <a:t>moreno</a:t>
            </a:r>
            <a:r>
              <a:rPr lang="sr-Cyrl-RS" cap="none" dirty="0" smtClean="0">
                <a:solidFill>
                  <a:schemeClr val="tx1"/>
                </a:solidFill>
              </a:rPr>
              <a:t>’’- Аргентина</a:t>
            </a:r>
            <a:endParaRPr lang="en-US" dirty="0">
              <a:solidFill>
                <a:schemeClr val="tx1"/>
              </a:solidFill>
            </a:endParaRPr>
          </a:p>
        </p:txBody>
      </p:sp>
      <p:sp>
        <p:nvSpPr>
          <p:cNvPr id="4" name="Чувар места за текст 3"/>
          <p:cNvSpPr>
            <a:spLocks noGrp="1"/>
          </p:cNvSpPr>
          <p:nvPr>
            <p:ph type="body" sz="half" idx="3"/>
          </p:nvPr>
        </p:nvSpPr>
        <p:spPr/>
        <p:txBody>
          <a:bodyPr>
            <a:normAutofit/>
          </a:bodyPr>
          <a:lstStyle/>
          <a:p>
            <a:r>
              <a:rPr lang="en-GB" sz="2000" dirty="0" err="1" smtClean="0">
                <a:solidFill>
                  <a:schemeClr val="tx1"/>
                </a:solidFill>
              </a:rPr>
              <a:t>grenland</a:t>
            </a:r>
            <a:endParaRPr lang="en-US" sz="2000" dirty="0">
              <a:solidFill>
                <a:schemeClr val="tx1"/>
              </a:solidFill>
            </a:endParaRPr>
          </a:p>
        </p:txBody>
      </p:sp>
      <p:pic>
        <p:nvPicPr>
          <p:cNvPr id="10" name="Чувар места за садржај 9" descr="grenland.jpg"/>
          <p:cNvPicPr>
            <a:picLocks noGrp="1" noChangeAspect="1"/>
          </p:cNvPicPr>
          <p:nvPr>
            <p:ph sz="quarter" idx="4"/>
          </p:nvPr>
        </p:nvPicPr>
        <p:blipFill>
          <a:blip r:embed="rId2" cstate="print"/>
          <a:stretch>
            <a:fillRect/>
          </a:stretch>
        </p:blipFill>
        <p:spPr>
          <a:xfrm>
            <a:off x="4724400" y="1371600"/>
            <a:ext cx="4191000" cy="4191000"/>
          </a:xfrm>
        </p:spPr>
      </p:pic>
      <p:pic>
        <p:nvPicPr>
          <p:cNvPr id="9" name="Чувар места за садржај 8" descr="perito-morenos.png"/>
          <p:cNvPicPr>
            <a:picLocks noGrp="1" noChangeAspect="1"/>
          </p:cNvPicPr>
          <p:nvPr>
            <p:ph sz="quarter" idx="2"/>
          </p:nvPr>
        </p:nvPicPr>
        <p:blipFill>
          <a:blip r:embed="rId3" cstate="print"/>
          <a:stretch>
            <a:fillRect/>
          </a:stretch>
        </p:blipFill>
        <p:spPr>
          <a:xfrm>
            <a:off x="280988" y="1371600"/>
            <a:ext cx="4291012" cy="4191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endParaRPr lang="en-US" dirty="0"/>
          </a:p>
        </p:txBody>
      </p:sp>
      <p:sp>
        <p:nvSpPr>
          <p:cNvPr id="3" name="Чувар места за текст 2"/>
          <p:cNvSpPr>
            <a:spLocks noGrp="1"/>
          </p:cNvSpPr>
          <p:nvPr>
            <p:ph type="body" idx="1"/>
          </p:nvPr>
        </p:nvSpPr>
        <p:spPr/>
        <p:txBody>
          <a:bodyPr>
            <a:normAutofit/>
          </a:bodyPr>
          <a:lstStyle/>
          <a:p>
            <a:r>
              <a:rPr lang="sr-Cyrl-RS" sz="2000" cap="none" dirty="0" smtClean="0">
                <a:solidFill>
                  <a:schemeClr val="tx1"/>
                </a:solidFill>
              </a:rPr>
              <a:t>ЛЕДЕНИ БРЕГ</a:t>
            </a:r>
            <a:endParaRPr lang="en-US" sz="2000" cap="none" dirty="0">
              <a:solidFill>
                <a:schemeClr val="tx1"/>
              </a:solidFill>
            </a:endParaRPr>
          </a:p>
        </p:txBody>
      </p:sp>
      <p:sp>
        <p:nvSpPr>
          <p:cNvPr id="4" name="Чувар места за текст 3"/>
          <p:cNvSpPr>
            <a:spLocks noGrp="1"/>
          </p:cNvSpPr>
          <p:nvPr>
            <p:ph type="body" sz="half" idx="3"/>
          </p:nvPr>
        </p:nvSpPr>
        <p:spPr/>
        <p:txBody>
          <a:bodyPr>
            <a:noAutofit/>
          </a:bodyPr>
          <a:lstStyle/>
          <a:p>
            <a:r>
              <a:rPr lang="bs-Cyrl-BA" dirty="0" smtClean="0">
                <a:solidFill>
                  <a:schemeClr val="tx1"/>
                </a:solidFill>
              </a:rPr>
              <a:t>Савремено</a:t>
            </a:r>
            <a:r>
              <a:rPr lang="sr-Cyrl-RS" dirty="0" smtClean="0">
                <a:solidFill>
                  <a:schemeClr val="tx1"/>
                </a:solidFill>
              </a:rPr>
              <a:t> распрострањење леда:</a:t>
            </a:r>
            <a:endParaRPr lang="en-US" dirty="0">
              <a:solidFill>
                <a:schemeClr val="tx1"/>
              </a:solidFill>
            </a:endParaRPr>
          </a:p>
        </p:txBody>
      </p:sp>
      <p:pic>
        <p:nvPicPr>
          <p:cNvPr id="7" name="Чувар места за садржај 6" descr="LEDENI BREG.jpg"/>
          <p:cNvPicPr>
            <a:picLocks noGrp="1" noChangeAspect="1"/>
          </p:cNvPicPr>
          <p:nvPr>
            <p:ph sz="quarter" idx="2"/>
          </p:nvPr>
        </p:nvPicPr>
        <p:blipFill>
          <a:blip r:embed="rId2" cstate="print"/>
          <a:stretch>
            <a:fillRect/>
          </a:stretch>
        </p:blipFill>
        <p:spPr>
          <a:xfrm>
            <a:off x="304801" y="1447800"/>
            <a:ext cx="3352800" cy="4114800"/>
          </a:xfrm>
        </p:spPr>
      </p:pic>
      <p:sp>
        <p:nvSpPr>
          <p:cNvPr id="6" name="Чувар места за садржај 5"/>
          <p:cNvSpPr>
            <a:spLocks noGrp="1"/>
          </p:cNvSpPr>
          <p:nvPr>
            <p:ph sz="quarter" idx="4"/>
          </p:nvPr>
        </p:nvSpPr>
        <p:spPr>
          <a:xfrm>
            <a:off x="4114800" y="1447800"/>
            <a:ext cx="4746266" cy="4114800"/>
          </a:xfrm>
        </p:spPr>
        <p:txBody>
          <a:bodyPr/>
          <a:lstStyle/>
          <a:p>
            <a:pPr>
              <a:buFontTx/>
              <a:buChar char="-"/>
            </a:pPr>
            <a:endParaRPr lang="sr-Cyrl-RS" sz="1800" dirty="0" smtClean="0"/>
          </a:p>
          <a:p>
            <a:pPr>
              <a:buFontTx/>
              <a:buChar char="-"/>
            </a:pPr>
            <a:endParaRPr lang="sr-Cyrl-RS" sz="1800" dirty="0" smtClean="0"/>
          </a:p>
          <a:p>
            <a:pPr>
              <a:buFontTx/>
              <a:buChar char="-"/>
            </a:pPr>
            <a:r>
              <a:rPr lang="sr-Cyrl-RS" sz="1800" dirty="0" smtClean="0"/>
              <a:t>сјеверни поларни простор-</a:t>
            </a:r>
            <a:r>
              <a:rPr lang="sr-Cyrl-RS" sz="1800" b="1" dirty="0" smtClean="0"/>
              <a:t>2.100.000 км2</a:t>
            </a:r>
          </a:p>
          <a:p>
            <a:pPr>
              <a:buFontTx/>
              <a:buChar char="-"/>
            </a:pPr>
            <a:r>
              <a:rPr lang="bs-Cyrl-BA" sz="1800" dirty="0" smtClean="0"/>
              <a:t>с</a:t>
            </a:r>
            <a:r>
              <a:rPr lang="sr-Cyrl-RS" sz="1800" dirty="0" smtClean="0"/>
              <a:t>јеверни умјерени </a:t>
            </a:r>
            <a:r>
              <a:rPr lang="sr-Cyrl-RS" sz="1800" dirty="0" smtClean="0"/>
              <a:t>простори-</a:t>
            </a:r>
            <a:r>
              <a:rPr lang="sr-Cyrl-RS" sz="1800" b="1" dirty="0" smtClean="0"/>
              <a:t>100.000 </a:t>
            </a:r>
            <a:r>
              <a:rPr lang="sr-Cyrl-RS" sz="1800" b="1" dirty="0" smtClean="0"/>
              <a:t>км2</a:t>
            </a:r>
            <a:endParaRPr lang="sr-Cyrl-RS" b="1" dirty="0" smtClean="0"/>
          </a:p>
          <a:p>
            <a:pPr>
              <a:buFontTx/>
              <a:buChar char="-"/>
            </a:pPr>
            <a:r>
              <a:rPr lang="bs-Cyrl-BA" sz="1800" dirty="0" smtClean="0"/>
              <a:t>т</a:t>
            </a:r>
            <a:r>
              <a:rPr lang="sr-Cyrl-RS" sz="1800" dirty="0" smtClean="0"/>
              <a:t>ропске области-                             </a:t>
            </a:r>
            <a:r>
              <a:rPr lang="sr-Cyrl-RS" sz="1800" b="1" dirty="0" smtClean="0"/>
              <a:t>400 км2</a:t>
            </a:r>
          </a:p>
          <a:p>
            <a:pPr>
              <a:buFontTx/>
              <a:buChar char="-"/>
            </a:pPr>
            <a:r>
              <a:rPr lang="bs-Cyrl-BA" sz="1800" dirty="0" smtClean="0"/>
              <a:t>ј</a:t>
            </a:r>
            <a:r>
              <a:rPr lang="sr-Cyrl-RS" sz="1800" dirty="0" smtClean="0"/>
              <a:t>ужни </a:t>
            </a:r>
            <a:r>
              <a:rPr lang="sr-Cyrl-RS" sz="1800" dirty="0" smtClean="0"/>
              <a:t>умјерени простори-        </a:t>
            </a:r>
            <a:r>
              <a:rPr lang="sr-Cyrl-RS" sz="1800" b="1" dirty="0" smtClean="0"/>
              <a:t>21.000 </a:t>
            </a:r>
            <a:r>
              <a:rPr lang="sr-Cyrl-RS" sz="1800" b="1" dirty="0" smtClean="0"/>
              <a:t>км2</a:t>
            </a:r>
          </a:p>
          <a:p>
            <a:pPr>
              <a:buFontTx/>
              <a:buChar char="-"/>
            </a:pPr>
            <a:r>
              <a:rPr lang="bs-Cyrl-BA" sz="1800" dirty="0" smtClean="0"/>
              <a:t>Ј</a:t>
            </a:r>
            <a:r>
              <a:rPr lang="sr-Cyrl-RS" sz="1800" dirty="0" smtClean="0"/>
              <a:t>ужни поларни простор-   </a:t>
            </a:r>
            <a:r>
              <a:rPr lang="sr-Cyrl-RS" sz="1800" b="1" dirty="0" smtClean="0"/>
              <a:t>14.000.000 км2</a:t>
            </a:r>
          </a:p>
          <a:p>
            <a:pPr>
              <a:buFontTx/>
              <a:buChar char="-"/>
            </a:pPr>
            <a:endParaRPr lang="sr-Cyrl-RS" sz="1800" b="1" dirty="0" smtClean="0"/>
          </a:p>
          <a:p>
            <a:pPr>
              <a:buFontTx/>
              <a:buChar char="-"/>
            </a:pPr>
            <a:r>
              <a:rPr lang="sr-Cyrl-RS" sz="1800" b="1" dirty="0" smtClean="0"/>
              <a:t>                           УКУПНО-  16.321.500 км2 </a:t>
            </a:r>
          </a:p>
          <a:p>
            <a:pPr>
              <a:buFontTx/>
              <a:buChar char="-"/>
            </a:pPr>
            <a:endParaRPr lang="sr-Cyrl-RS" sz="1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bs-Cyrl-BA" dirty="0" smtClean="0"/>
              <a:t>З</a:t>
            </a:r>
            <a:r>
              <a:rPr lang="sr-Cyrl-RS" cap="none" dirty="0" smtClean="0"/>
              <a:t>начај ледника</a:t>
            </a:r>
            <a:endParaRPr lang="en-US" dirty="0"/>
          </a:p>
        </p:txBody>
      </p:sp>
      <p:sp>
        <p:nvSpPr>
          <p:cNvPr id="3" name="Чувар места за садржај 2"/>
          <p:cNvSpPr>
            <a:spLocks noGrp="1"/>
          </p:cNvSpPr>
          <p:nvPr>
            <p:ph idx="1"/>
          </p:nvPr>
        </p:nvSpPr>
        <p:spPr>
          <a:xfrm>
            <a:off x="304800" y="1828800"/>
            <a:ext cx="8686800" cy="4251325"/>
          </a:xfrm>
        </p:spPr>
        <p:txBody>
          <a:bodyPr>
            <a:normAutofit/>
          </a:bodyPr>
          <a:lstStyle/>
          <a:p>
            <a:pPr algn="just"/>
            <a:r>
              <a:rPr lang="sr-Cyrl-RS" sz="1800" dirty="0" smtClean="0"/>
              <a:t>- Значај ледника је вишеструк: хидролошки, климатски, туристички, економски...</a:t>
            </a:r>
          </a:p>
          <a:p>
            <a:pPr algn="just"/>
            <a:r>
              <a:rPr lang="sr-Cyrl-RS" sz="1800" dirty="0" smtClean="0"/>
              <a:t>- Глацијација је законита појава у развоју планете Земље (ледена доба)</a:t>
            </a:r>
          </a:p>
          <a:p>
            <a:pPr algn="just"/>
            <a:r>
              <a:rPr lang="sr-Cyrl-RS" sz="1800" dirty="0" smtClean="0"/>
              <a:t>- Глацијални процес утиче на колебања нивоа Свјетског мора.</a:t>
            </a:r>
          </a:p>
          <a:p>
            <a:pPr algn="just"/>
            <a:r>
              <a:rPr lang="sr-Cyrl-RS" sz="1800" dirty="0" smtClean="0"/>
              <a:t>- У садашњим климатским </a:t>
            </a:r>
            <a:r>
              <a:rPr lang="sr-Cyrl-RS" sz="1800" dirty="0" smtClean="0"/>
              <a:t>условима, </a:t>
            </a:r>
            <a:r>
              <a:rPr lang="sr-Cyrl-RS" sz="1800" dirty="0" smtClean="0"/>
              <a:t>због </a:t>
            </a:r>
            <a:r>
              <a:rPr lang="sr-Cyrl-RS" sz="1800" smtClean="0"/>
              <a:t>отапања </a:t>
            </a:r>
            <a:r>
              <a:rPr lang="sr-Cyrl-RS" sz="1800" smtClean="0"/>
              <a:t>ледника, </a:t>
            </a:r>
            <a:r>
              <a:rPr lang="sr-Cyrl-RS" sz="1800" dirty="0" smtClean="0"/>
              <a:t>ниво мора се издиже за 1-1,5 мм годишње.</a:t>
            </a:r>
          </a:p>
          <a:p>
            <a:pPr algn="just"/>
            <a:r>
              <a:rPr lang="sr-Cyrl-RS" sz="1800" dirty="0" smtClean="0"/>
              <a:t>- Планинска глацијација је извор напајања ријека сочницом.</a:t>
            </a:r>
          </a:p>
          <a:p>
            <a:pPr algn="just"/>
            <a:r>
              <a:rPr lang="sr-Cyrl-RS" sz="1800" dirty="0" smtClean="0"/>
              <a:t>- Алпски и други ледници су постали важан мотив туристичке посјете.</a:t>
            </a:r>
          </a:p>
          <a:p>
            <a:pPr algn="just"/>
            <a:r>
              <a:rPr lang="sr-Cyrl-RS" sz="1800" dirty="0" smtClean="0"/>
              <a:t>- На основу старости и састава леда доста се прецизно може утврдити о промјенама климе, али и развоју живог свијета, десетинама хиљада година уназад.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угаоник 1"/>
          <p:cNvSpPr/>
          <p:nvPr/>
        </p:nvSpPr>
        <p:spPr>
          <a:xfrm>
            <a:off x="457200" y="944380"/>
            <a:ext cx="8382000" cy="4524315"/>
          </a:xfrm>
          <a:prstGeom prst="rect">
            <a:avLst/>
          </a:prstGeom>
        </p:spPr>
        <p:txBody>
          <a:bodyPr wrap="square">
            <a:spAutoFit/>
          </a:bodyPr>
          <a:lstStyle/>
          <a:p>
            <a:pPr algn="just">
              <a:buNone/>
            </a:pPr>
            <a:r>
              <a:rPr lang="sr-Cyrl-RS" dirty="0" smtClean="0"/>
              <a:t> - Велика количина  воде у већим географским ширинама и на високим планинама,  на и у литосфери је у облику леда.</a:t>
            </a:r>
          </a:p>
          <a:p>
            <a:pPr algn="just"/>
            <a:r>
              <a:rPr lang="sr-Cyrl-RS" dirty="0" smtClean="0"/>
              <a:t>- Негативан топлотни биланс  доводи до стварања стално смрзнутог тла или матичне стијене, различите дебљине слоја (од неколико десетина цм до неколико стотина м), који се назива ПЕРМАФРОСТ (енг.), ТЈЕЛ (скандинавски) или МРЗЛОТА (рус.)</a:t>
            </a:r>
          </a:p>
          <a:p>
            <a:pPr algn="just"/>
            <a:r>
              <a:rPr lang="sr-Cyrl-RS" dirty="0" smtClean="0"/>
              <a:t>- Пермафрост се јавља на  око 26 % површине Земље у тундрама и поларним областима.</a:t>
            </a:r>
          </a:p>
          <a:p>
            <a:pPr algn="just">
              <a:buFontTx/>
              <a:buChar char="-"/>
            </a:pPr>
            <a:r>
              <a:rPr lang="sr-Cyrl-RS" dirty="0" smtClean="0"/>
              <a:t>Поларне просторе и високопланинске области изнад сњежне границе карактерише стварање ледника.</a:t>
            </a:r>
          </a:p>
          <a:p>
            <a:pPr algn="just"/>
            <a:endParaRPr lang="sr-Cyrl-RS" dirty="0" smtClean="0"/>
          </a:p>
          <a:p>
            <a:pPr algn="just"/>
            <a:r>
              <a:rPr lang="sr-Cyrl-RS" dirty="0" smtClean="0"/>
              <a:t>- Висина сњежне границе на планинама опада са растом географске ширине, тј. највиша је у Андима (преко 6500 м), а најнижа на Антарктику (на нивоу мора). У Алпима је на око 2500 м.</a:t>
            </a:r>
          </a:p>
          <a:p>
            <a:pPr algn="just"/>
            <a:r>
              <a:rPr lang="sr-Cyrl-RS" dirty="0" smtClean="0"/>
              <a:t>- Изнад сњежне границе биланс сњежнихних падавина је позитиван, снијег се акумулира и претвара у леднички лед.</a:t>
            </a:r>
            <a:endParaRPr lang="en-US" dirty="0"/>
          </a:p>
        </p:txBody>
      </p:sp>
      <p:sp>
        <p:nvSpPr>
          <p:cNvPr id="6" name="TextBox 5"/>
          <p:cNvSpPr txBox="1"/>
          <p:nvPr/>
        </p:nvSpPr>
        <p:spPr>
          <a:xfrm>
            <a:off x="914400" y="5943600"/>
            <a:ext cx="1981200" cy="369332"/>
          </a:xfrm>
          <a:prstGeom prst="rect">
            <a:avLst/>
          </a:prstGeom>
          <a:noFill/>
        </p:spPr>
        <p:txBody>
          <a:bodyPr wrap="square" rtlCol="0">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5486400"/>
            <a:ext cx="8458200" cy="520700"/>
          </a:xfrm>
        </p:spPr>
        <p:txBody>
          <a:bodyPr>
            <a:normAutofit fontScale="90000"/>
          </a:bodyPr>
          <a:lstStyle/>
          <a:p>
            <a:pPr algn="ctr"/>
            <a:r>
              <a:rPr lang="sr-Cyrl-RS" sz="3100" dirty="0" smtClean="0"/>
              <a:t>ЛАВИНЕ  (УСОВИ)</a:t>
            </a:r>
            <a:r>
              <a:rPr lang="sr-Cyrl-RS" dirty="0" smtClean="0"/>
              <a:t/>
            </a:r>
            <a:br>
              <a:rPr lang="sr-Cyrl-RS" dirty="0" smtClean="0"/>
            </a:br>
            <a:endParaRPr lang="en-US" dirty="0"/>
          </a:p>
        </p:txBody>
      </p:sp>
      <p:sp>
        <p:nvSpPr>
          <p:cNvPr id="3" name="Чувар места за текст 2"/>
          <p:cNvSpPr>
            <a:spLocks noGrp="1"/>
          </p:cNvSpPr>
          <p:nvPr>
            <p:ph type="body" idx="2"/>
          </p:nvPr>
        </p:nvSpPr>
        <p:spPr/>
        <p:txBody>
          <a:bodyPr>
            <a:normAutofit lnSpcReduction="10000"/>
          </a:bodyPr>
          <a:lstStyle/>
          <a:p>
            <a:pPr algn="just">
              <a:buFont typeface="Arial" charset="0"/>
              <a:buChar char="•"/>
            </a:pPr>
            <a:endParaRPr lang="bs-Cyrl-BA" sz="1800" dirty="0" smtClean="0"/>
          </a:p>
          <a:p>
            <a:pPr algn="just">
              <a:buFont typeface="Arial" charset="0"/>
              <a:buChar char="•"/>
            </a:pPr>
            <a:r>
              <a:rPr lang="bs-Cyrl-BA" sz="1800" dirty="0" smtClean="0"/>
              <a:t>Високи</a:t>
            </a:r>
            <a:r>
              <a:rPr lang="sr-Cyrl-RS" sz="1800" dirty="0" smtClean="0"/>
              <a:t> планински простори дио снијега губе обрушавањем сњежне масе- лавинама, које се покрећу са планинских стрмих страна и на путу ка подножју или долинском </a:t>
            </a:r>
            <a:r>
              <a:rPr lang="sr-Cyrl-RS" sz="1800" dirty="0" smtClean="0"/>
              <a:t>дну</a:t>
            </a:r>
            <a:r>
              <a:rPr lang="en-GB" sz="1800" dirty="0" smtClean="0"/>
              <a:t> </a:t>
            </a:r>
            <a:r>
              <a:rPr lang="sr-Cyrl-RS" sz="1800" dirty="0" smtClean="0"/>
              <a:t>руше све пред собом.</a:t>
            </a:r>
            <a:endParaRPr lang="sr-Cyrl-RS" sz="1800" dirty="0" smtClean="0"/>
          </a:p>
          <a:p>
            <a:pPr algn="just">
              <a:buFont typeface="Arial" charset="0"/>
              <a:buChar char="•"/>
            </a:pPr>
            <a:r>
              <a:rPr lang="sr-Cyrl-RS" sz="1800" dirty="0" smtClean="0"/>
              <a:t>Лавине се крећу великом брзином, чак и до 600 км/х, а могу бити прашинасте и влажне.</a:t>
            </a:r>
          </a:p>
          <a:p>
            <a:pPr algn="just">
              <a:buFont typeface="Arial" charset="0"/>
              <a:buChar char="•"/>
            </a:pPr>
            <a:r>
              <a:rPr lang="sr-Cyrl-RS" sz="1800" dirty="0" smtClean="0"/>
              <a:t>Велику опасност представљају за скијаше који скијају мимо обиљежених стаза и ‘’адреналинске скијаше’’.</a:t>
            </a:r>
          </a:p>
          <a:p>
            <a:pPr algn="just">
              <a:buFont typeface="Arial" charset="0"/>
              <a:buChar char="•"/>
            </a:pPr>
            <a:endParaRPr lang="sr-Cyrl-RS" sz="1800" dirty="0" smtClean="0"/>
          </a:p>
          <a:p>
            <a:pPr algn="just">
              <a:buFont typeface="Arial" charset="0"/>
              <a:buChar char="•"/>
            </a:pPr>
            <a:endParaRPr lang="sr-Cyrl-RS" sz="1800" dirty="0" smtClean="0"/>
          </a:p>
          <a:p>
            <a:pPr algn="just"/>
            <a:endParaRPr lang="sr-Cyrl-RS" sz="1800" dirty="0" smtClean="0"/>
          </a:p>
          <a:p>
            <a:endParaRPr lang="en-US" dirty="0"/>
          </a:p>
        </p:txBody>
      </p:sp>
      <p:pic>
        <p:nvPicPr>
          <p:cNvPr id="5" name="Чувар места за садржај 4" descr="lavina.jpg"/>
          <p:cNvPicPr>
            <a:picLocks noGrp="1" noChangeAspect="1"/>
          </p:cNvPicPr>
          <p:nvPr>
            <p:ph sz="half" idx="1"/>
          </p:nvPr>
        </p:nvPicPr>
        <p:blipFill>
          <a:blip r:embed="rId2" cstate="print"/>
          <a:stretch>
            <a:fillRect/>
          </a:stretch>
        </p:blipFill>
        <p:spPr>
          <a:xfrm>
            <a:off x="5173662" y="838200"/>
            <a:ext cx="3284538" cy="426719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304800" y="304800"/>
            <a:ext cx="8610600" cy="304800"/>
          </a:xfrm>
        </p:spPr>
        <p:txBody>
          <a:bodyPr>
            <a:normAutofit fontScale="90000"/>
          </a:bodyPr>
          <a:lstStyle/>
          <a:p>
            <a:pPr algn="ctr"/>
            <a:r>
              <a:rPr lang="sr-Cyrl-RS" dirty="0" smtClean="0"/>
              <a:t>Постанак  и типови ледника</a:t>
            </a:r>
            <a:endParaRPr lang="en-US" dirty="0"/>
          </a:p>
        </p:txBody>
      </p:sp>
      <p:sp>
        <p:nvSpPr>
          <p:cNvPr id="3" name="Чувар места за текст 2"/>
          <p:cNvSpPr>
            <a:spLocks noGrp="1"/>
          </p:cNvSpPr>
          <p:nvPr>
            <p:ph type="body" idx="1"/>
          </p:nvPr>
        </p:nvSpPr>
        <p:spPr>
          <a:xfrm>
            <a:off x="281444" y="990600"/>
            <a:ext cx="4290556" cy="838200"/>
          </a:xfrm>
        </p:spPr>
        <p:txBody>
          <a:bodyPr>
            <a:normAutofit fontScale="77500" lnSpcReduction="20000"/>
          </a:bodyPr>
          <a:lstStyle/>
          <a:p>
            <a:r>
              <a:rPr lang="sr-Cyrl-RS" sz="2200" dirty="0" smtClean="0">
                <a:solidFill>
                  <a:schemeClr val="tx1"/>
                </a:solidFill>
              </a:rPr>
              <a:t>Према начину постанка и облику постоје 2 типа ледника:</a:t>
            </a:r>
          </a:p>
          <a:p>
            <a:r>
              <a:rPr lang="bs-Cyrl-BA" sz="2600" i="1" u="sng" dirty="0" smtClean="0"/>
              <a:t>П</a:t>
            </a:r>
            <a:r>
              <a:rPr lang="sr-Cyrl-RS" sz="2600" i="1" u="sng" dirty="0" smtClean="0"/>
              <a:t>ланински   </a:t>
            </a:r>
            <a:r>
              <a:rPr lang="sr-Cyrl-RS" sz="2600" i="1" cap="none" dirty="0" smtClean="0">
                <a:solidFill>
                  <a:schemeClr val="tx1"/>
                </a:solidFill>
              </a:rPr>
              <a:t>нпр.</a:t>
            </a:r>
            <a:r>
              <a:rPr lang="sr-Cyrl-RS" sz="2600" i="1" cap="none" dirty="0" smtClean="0"/>
              <a:t> </a:t>
            </a:r>
            <a:r>
              <a:rPr lang="sr-Cyrl-RS" sz="2600" i="1" dirty="0" smtClean="0">
                <a:solidFill>
                  <a:schemeClr val="tx1"/>
                </a:solidFill>
              </a:rPr>
              <a:t>Алеч- АЛПИ</a:t>
            </a:r>
            <a:endParaRPr lang="en-US" sz="2600" i="1" dirty="0">
              <a:solidFill>
                <a:schemeClr val="tx1"/>
              </a:solidFill>
            </a:endParaRPr>
          </a:p>
        </p:txBody>
      </p:sp>
      <p:sp>
        <p:nvSpPr>
          <p:cNvPr id="4" name="Чувар места за текст 3"/>
          <p:cNvSpPr>
            <a:spLocks noGrp="1"/>
          </p:cNvSpPr>
          <p:nvPr>
            <p:ph type="body" sz="half" idx="3"/>
          </p:nvPr>
        </p:nvSpPr>
        <p:spPr>
          <a:xfrm>
            <a:off x="4645025" y="1295400"/>
            <a:ext cx="4292241" cy="533400"/>
          </a:xfrm>
        </p:spPr>
        <p:txBody>
          <a:bodyPr>
            <a:normAutofit fontScale="47500" lnSpcReduction="20000"/>
          </a:bodyPr>
          <a:lstStyle/>
          <a:p>
            <a:endParaRPr lang="bs-Cyrl-BA" i="1" dirty="0" smtClean="0"/>
          </a:p>
          <a:p>
            <a:r>
              <a:rPr lang="bs-Cyrl-BA" sz="3600" i="1" u="sng" dirty="0" smtClean="0"/>
              <a:t>К</a:t>
            </a:r>
            <a:r>
              <a:rPr lang="sr-Cyrl-RS" sz="3600" i="1" u="sng" dirty="0" smtClean="0"/>
              <a:t>онтинентални   </a:t>
            </a:r>
            <a:r>
              <a:rPr lang="sr-Cyrl-RS" sz="3600" i="1" cap="none" dirty="0" smtClean="0">
                <a:solidFill>
                  <a:schemeClr val="tx1"/>
                </a:solidFill>
              </a:rPr>
              <a:t>нпр.</a:t>
            </a:r>
            <a:r>
              <a:rPr lang="sr-Cyrl-RS" sz="3600" i="1" cap="none" dirty="0" smtClean="0"/>
              <a:t> </a:t>
            </a:r>
            <a:r>
              <a:rPr lang="sr-Cyrl-RS" sz="3600" i="1" cap="none" dirty="0" smtClean="0">
                <a:solidFill>
                  <a:schemeClr val="tx1"/>
                </a:solidFill>
              </a:rPr>
              <a:t>на</a:t>
            </a:r>
            <a:r>
              <a:rPr lang="sr-Cyrl-RS" sz="3600" i="1" cap="none" dirty="0" smtClean="0"/>
              <a:t> </a:t>
            </a:r>
            <a:r>
              <a:rPr lang="sr-Cyrl-RS" sz="3600" i="1" dirty="0" smtClean="0">
                <a:solidFill>
                  <a:schemeClr val="tx1"/>
                </a:solidFill>
              </a:rPr>
              <a:t>Гренланду</a:t>
            </a:r>
            <a:endParaRPr lang="sr-Cyrl-RS" sz="3600" i="1" dirty="0" smtClean="0">
              <a:solidFill>
                <a:schemeClr val="tx1"/>
              </a:solidFill>
            </a:endParaRPr>
          </a:p>
        </p:txBody>
      </p:sp>
      <p:pic>
        <p:nvPicPr>
          <p:cNvPr id="10" name="Чувар места за садржај 9" descr="Alec.jpg"/>
          <p:cNvPicPr>
            <a:picLocks noGrp="1" noChangeAspect="1"/>
          </p:cNvPicPr>
          <p:nvPr>
            <p:ph sz="quarter" idx="2"/>
          </p:nvPr>
        </p:nvPicPr>
        <p:blipFill>
          <a:blip r:embed="rId2" cstate="print"/>
          <a:stretch>
            <a:fillRect/>
          </a:stretch>
        </p:blipFill>
        <p:spPr>
          <a:xfrm>
            <a:off x="457200" y="2286000"/>
            <a:ext cx="3886200" cy="3200400"/>
          </a:xfrm>
        </p:spPr>
      </p:pic>
      <p:pic>
        <p:nvPicPr>
          <p:cNvPr id="11" name="Чувар места за садржај 10" descr="grenland.jpg"/>
          <p:cNvPicPr>
            <a:picLocks noGrp="1" noChangeAspect="1"/>
          </p:cNvPicPr>
          <p:nvPr>
            <p:ph sz="quarter" idx="4"/>
          </p:nvPr>
        </p:nvPicPr>
        <p:blipFill>
          <a:blip r:embed="rId3" cstate="print"/>
          <a:stretch>
            <a:fillRect/>
          </a:stretch>
        </p:blipFill>
        <p:spPr>
          <a:xfrm>
            <a:off x="4648200" y="2286000"/>
            <a:ext cx="3810000" cy="3200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a:bodyPr>
          <a:lstStyle/>
          <a:p>
            <a:r>
              <a:rPr lang="sr-Cyrl-RS" sz="3200" dirty="0" smtClean="0"/>
              <a:t>П</a:t>
            </a:r>
            <a:r>
              <a:rPr lang="sr-Cyrl-RS" sz="3200" cap="none" dirty="0" smtClean="0"/>
              <a:t>ланински ледници</a:t>
            </a:r>
            <a:endParaRPr lang="en-US" sz="3200" dirty="0"/>
          </a:p>
        </p:txBody>
      </p:sp>
      <p:sp>
        <p:nvSpPr>
          <p:cNvPr id="3" name="Чувар места за садржај 2"/>
          <p:cNvSpPr>
            <a:spLocks noGrp="1"/>
          </p:cNvSpPr>
          <p:nvPr>
            <p:ph idx="1"/>
          </p:nvPr>
        </p:nvSpPr>
        <p:spPr>
          <a:xfrm>
            <a:off x="304800" y="2209800"/>
            <a:ext cx="8686800" cy="3870325"/>
          </a:xfrm>
        </p:spPr>
        <p:txBody>
          <a:bodyPr/>
          <a:lstStyle/>
          <a:p>
            <a:pPr algn="just"/>
            <a:r>
              <a:rPr lang="sr-Cyrl-RS" sz="1800" dirty="0" smtClean="0"/>
              <a:t>- Планински ледници настају у зони хионосфере (присјети се значења овог појма).</a:t>
            </a:r>
          </a:p>
          <a:p>
            <a:pPr algn="just"/>
            <a:r>
              <a:rPr lang="sr-Cyrl-RS" sz="1800" dirty="0" smtClean="0"/>
              <a:t>- Представљају масу леда која се креће из сњежаника  под утицајем гравитације и која, када пријеђе сњежну границу, почиње да се отапа.</a:t>
            </a:r>
          </a:p>
          <a:p>
            <a:pPr algn="just"/>
            <a:r>
              <a:rPr lang="sr-Cyrl-RS" sz="1800" dirty="0" smtClean="0"/>
              <a:t>- Настају претварањем акумулираног снијега у леднички лед- ФИРН.</a:t>
            </a:r>
          </a:p>
          <a:p>
            <a:pPr algn="just"/>
            <a:r>
              <a:rPr lang="sr-Cyrl-RS" sz="1800" dirty="0" smtClean="0"/>
              <a:t> - Јављају се на планинама умјерених и жарког појаса.</a:t>
            </a:r>
          </a:p>
          <a:p>
            <a:pPr algn="just"/>
            <a:r>
              <a:rPr lang="sr-Cyrl-RS" sz="1800" dirty="0" smtClean="0"/>
              <a:t>Разликују се: цирковни, долински и висећи ледници.</a:t>
            </a:r>
          </a:p>
          <a:p>
            <a:pPr algn="just"/>
            <a:endParaRPr lang="sr-Cyrl-RS" sz="1800" dirty="0" smtClean="0"/>
          </a:p>
          <a:p>
            <a:pPr algn="just"/>
            <a:endParaRPr lang="sr-Cyrl-RS" sz="1800"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endParaRPr lang="en-US"/>
          </a:p>
        </p:txBody>
      </p:sp>
      <p:sp>
        <p:nvSpPr>
          <p:cNvPr id="3" name="Чувар места за текст 2"/>
          <p:cNvSpPr>
            <a:spLocks noGrp="1"/>
          </p:cNvSpPr>
          <p:nvPr>
            <p:ph type="body" idx="1"/>
          </p:nvPr>
        </p:nvSpPr>
        <p:spPr/>
        <p:txBody>
          <a:bodyPr>
            <a:normAutofit/>
          </a:bodyPr>
          <a:lstStyle/>
          <a:p>
            <a:r>
              <a:rPr lang="bs-Cyrl-BA" sz="2000" dirty="0" smtClean="0"/>
              <a:t>Ц</a:t>
            </a:r>
            <a:r>
              <a:rPr lang="sr-Cyrl-RS" sz="2000" dirty="0" smtClean="0"/>
              <a:t>ирковни ледник</a:t>
            </a:r>
            <a:endParaRPr lang="en-US" sz="2000" dirty="0"/>
          </a:p>
        </p:txBody>
      </p:sp>
      <p:sp>
        <p:nvSpPr>
          <p:cNvPr id="4" name="Чувар места за текст 3"/>
          <p:cNvSpPr>
            <a:spLocks noGrp="1"/>
          </p:cNvSpPr>
          <p:nvPr>
            <p:ph type="body" sz="half" idx="3"/>
          </p:nvPr>
        </p:nvSpPr>
        <p:spPr/>
        <p:txBody>
          <a:bodyPr>
            <a:normAutofit/>
          </a:bodyPr>
          <a:lstStyle/>
          <a:p>
            <a:r>
              <a:rPr lang="bs-Cyrl-BA" sz="2000" dirty="0" smtClean="0"/>
              <a:t>Д</a:t>
            </a:r>
            <a:r>
              <a:rPr lang="sr-Cyrl-RS" sz="2000" dirty="0" smtClean="0"/>
              <a:t>олински ледник</a:t>
            </a:r>
            <a:endParaRPr lang="en-US" sz="2000" dirty="0"/>
          </a:p>
        </p:txBody>
      </p:sp>
      <p:pic>
        <p:nvPicPr>
          <p:cNvPr id="7" name="Чувар места за садржај 6" descr="cirk.jpg"/>
          <p:cNvPicPr>
            <a:picLocks noGrp="1" noChangeAspect="1"/>
          </p:cNvPicPr>
          <p:nvPr>
            <p:ph sz="quarter" idx="2"/>
          </p:nvPr>
        </p:nvPicPr>
        <p:blipFill>
          <a:blip r:embed="rId2" cstate="print"/>
          <a:stretch>
            <a:fillRect/>
          </a:stretch>
        </p:blipFill>
        <p:spPr>
          <a:xfrm>
            <a:off x="280988" y="1677788"/>
            <a:ext cx="4138612" cy="4113412"/>
          </a:xfrm>
        </p:spPr>
      </p:pic>
      <p:pic>
        <p:nvPicPr>
          <p:cNvPr id="8" name="Чувар места за садржај 7" descr="dolinski.jpg"/>
          <p:cNvPicPr>
            <a:picLocks noGrp="1" noChangeAspect="1"/>
          </p:cNvPicPr>
          <p:nvPr>
            <p:ph sz="quarter" idx="4"/>
          </p:nvPr>
        </p:nvPicPr>
        <p:blipFill>
          <a:blip r:embed="rId3" cstate="print"/>
          <a:stretch>
            <a:fillRect/>
          </a:stretch>
        </p:blipFill>
        <p:spPr>
          <a:xfrm>
            <a:off x="4724400" y="1676401"/>
            <a:ext cx="4114800" cy="411479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endParaRPr lang="en-US"/>
          </a:p>
        </p:txBody>
      </p:sp>
      <p:sp>
        <p:nvSpPr>
          <p:cNvPr id="3" name="Чувар места за садржај 2"/>
          <p:cNvSpPr>
            <a:spLocks noGrp="1"/>
          </p:cNvSpPr>
          <p:nvPr>
            <p:ph idx="1"/>
          </p:nvPr>
        </p:nvSpPr>
        <p:spPr>
          <a:xfrm>
            <a:off x="304800" y="1752600"/>
            <a:ext cx="8686800" cy="4327525"/>
          </a:xfrm>
        </p:spPr>
        <p:txBody>
          <a:bodyPr>
            <a:normAutofit/>
          </a:bodyPr>
          <a:lstStyle/>
          <a:p>
            <a:pPr algn="just"/>
            <a:r>
              <a:rPr lang="sr-Cyrl-RS" sz="1900" dirty="0" smtClean="0"/>
              <a:t>- Цирковни ледник је ледена маса која испуњава удубљење које окружују планински врхови. Нема леднички језик и лед се топи непосредно испод самог сњежаника.</a:t>
            </a:r>
          </a:p>
          <a:p>
            <a:pPr algn="just"/>
            <a:r>
              <a:rPr lang="sr-Cyrl-RS" sz="1900" dirty="0" smtClean="0"/>
              <a:t>- Висећи ледници завршавају на стрмој планинској страни, са које се лед стропоштава попут воде са водопада.</a:t>
            </a:r>
          </a:p>
          <a:p>
            <a:pPr algn="just"/>
            <a:r>
              <a:rPr lang="sr-Cyrl-RS" sz="1900" dirty="0" smtClean="0"/>
              <a:t>- Долински ледници се јављају високо изнад сњежне границе. Настају када маса леда изађе из цирка и креће се попут ријеке стварајући ледничку долину.</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lang="bs-Cyrl-BA" dirty="0" smtClean="0"/>
              <a:t>Р</a:t>
            </a:r>
            <a:r>
              <a:rPr lang="sr-Cyrl-RS" cap="none" dirty="0" smtClean="0"/>
              <a:t>егионална глацијација</a:t>
            </a:r>
            <a:endParaRPr lang="en-US" dirty="0"/>
          </a:p>
        </p:txBody>
      </p:sp>
      <p:sp>
        <p:nvSpPr>
          <p:cNvPr id="3" name="Чувар места за садржај 2"/>
          <p:cNvSpPr>
            <a:spLocks noGrp="1"/>
          </p:cNvSpPr>
          <p:nvPr>
            <p:ph idx="1"/>
          </p:nvPr>
        </p:nvSpPr>
        <p:spPr/>
        <p:txBody>
          <a:bodyPr>
            <a:normAutofit/>
          </a:bodyPr>
          <a:lstStyle/>
          <a:p>
            <a:r>
              <a:rPr lang="sr-Cyrl-RS" sz="1800" dirty="0" smtClean="0"/>
              <a:t>- Регионална глацијација и континентални ледници су карактеристични за субполарне и поларне области</a:t>
            </a:r>
          </a:p>
          <a:p>
            <a:r>
              <a:rPr lang="sr-Cyrl-RS" sz="1800" dirty="0" smtClean="0"/>
              <a:t>- Одликује их простран и дебео леднички покривач.</a:t>
            </a:r>
          </a:p>
          <a:p>
            <a:r>
              <a:rPr lang="sr-Cyrl-RS" sz="1800" dirty="0" smtClean="0"/>
              <a:t>- Разликују се два типа ледника ове глацијације- АЈСФЈЕЛДИ И ИНЛАНДАЈСИ.</a:t>
            </a:r>
          </a:p>
          <a:p>
            <a:r>
              <a:rPr lang="sr-Cyrl-RS" sz="1800" dirty="0" smtClean="0"/>
              <a:t>- Ајсфјелди су регионални ледници карактеристични за Скандинавију и то су ледена поља- </a:t>
            </a:r>
            <a:r>
              <a:rPr lang="sr-Cyrl-RS" sz="1800" dirty="0" smtClean="0"/>
              <a:t>платоски </a:t>
            </a:r>
            <a:r>
              <a:rPr lang="sr-Cyrl-RS" sz="1800" dirty="0" smtClean="0"/>
              <a:t>ледници, из којих се разилазе АЈСТРЕМИ- леднички језици.</a:t>
            </a:r>
          </a:p>
          <a:p>
            <a:r>
              <a:rPr lang="sr-Cyrl-RS" sz="1800" dirty="0" smtClean="0"/>
              <a:t>Ајсфјелди не допиру до морске обале.</a:t>
            </a:r>
          </a:p>
          <a:p>
            <a:r>
              <a:rPr lang="sr-Cyrl-RS" sz="1800" dirty="0" smtClean="0"/>
              <a:t>- Инландајси су ледници континенталне глацијације и карактеристични су за Антарктик и Гренланд (покривају читаву површину континента или острва).</a:t>
            </a:r>
          </a:p>
          <a:p>
            <a:r>
              <a:rPr lang="sr-Cyrl-RS" sz="1800" dirty="0" smtClean="0"/>
              <a:t>- Инландајси допиру до морске обале и ту се од њих тргају комади разних облика и величина, који плове морима као ледени брегови.</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endParaRPr lang="en-US"/>
          </a:p>
        </p:txBody>
      </p:sp>
      <p:sp>
        <p:nvSpPr>
          <p:cNvPr id="3" name="Чувар места за текст 2"/>
          <p:cNvSpPr>
            <a:spLocks noGrp="1"/>
          </p:cNvSpPr>
          <p:nvPr>
            <p:ph type="body" idx="1"/>
          </p:nvPr>
        </p:nvSpPr>
        <p:spPr/>
        <p:txBody>
          <a:bodyPr>
            <a:normAutofit fontScale="92500" lnSpcReduction="20000"/>
          </a:bodyPr>
          <a:lstStyle/>
          <a:p>
            <a:r>
              <a:rPr lang="sr-Cyrl-RS" sz="2400" dirty="0" smtClean="0">
                <a:solidFill>
                  <a:schemeClr val="tx1"/>
                </a:solidFill>
              </a:rPr>
              <a:t>Маласпина Глечер</a:t>
            </a:r>
          </a:p>
          <a:p>
            <a:r>
              <a:rPr lang="sr-Cyrl-RS" dirty="0" smtClean="0">
                <a:solidFill>
                  <a:schemeClr val="tx1"/>
                </a:solidFill>
              </a:rPr>
              <a:t> (</a:t>
            </a:r>
            <a:r>
              <a:rPr lang="sr-Cyrl-RS" cap="none" dirty="0" smtClean="0">
                <a:solidFill>
                  <a:schemeClr val="tx1"/>
                </a:solidFill>
              </a:rPr>
              <a:t>енг</a:t>
            </a:r>
            <a:r>
              <a:rPr lang="sr-Cyrl-RS" dirty="0" smtClean="0">
                <a:solidFill>
                  <a:schemeClr val="tx1"/>
                </a:solidFill>
              </a:rPr>
              <a:t>. </a:t>
            </a:r>
            <a:r>
              <a:rPr lang="en-GB" dirty="0" err="1" smtClean="0">
                <a:solidFill>
                  <a:schemeClr val="tx1"/>
                </a:solidFill>
              </a:rPr>
              <a:t>M</a:t>
            </a:r>
            <a:r>
              <a:rPr lang="en-GB" cap="none" dirty="0" err="1" smtClean="0">
                <a:solidFill>
                  <a:schemeClr val="tx1"/>
                </a:solidFill>
              </a:rPr>
              <a:t>alaspina</a:t>
            </a:r>
            <a:r>
              <a:rPr lang="en-GB" dirty="0" smtClean="0">
                <a:solidFill>
                  <a:schemeClr val="tx1"/>
                </a:solidFill>
              </a:rPr>
              <a:t> </a:t>
            </a:r>
            <a:r>
              <a:rPr lang="en-GB" cap="none" dirty="0" smtClean="0">
                <a:solidFill>
                  <a:schemeClr val="tx1"/>
                </a:solidFill>
              </a:rPr>
              <a:t>glacier</a:t>
            </a:r>
            <a:r>
              <a:rPr lang="sr-Cyrl-RS" cap="none" dirty="0" smtClean="0">
                <a:solidFill>
                  <a:schemeClr val="tx1"/>
                </a:solidFill>
              </a:rPr>
              <a:t>) </a:t>
            </a:r>
            <a:r>
              <a:rPr lang="sr-Cyrl-RS" dirty="0" smtClean="0">
                <a:solidFill>
                  <a:schemeClr val="tx1"/>
                </a:solidFill>
              </a:rPr>
              <a:t>- А</a:t>
            </a:r>
            <a:r>
              <a:rPr lang="sr-Cyrl-RS" cap="none" dirty="0" smtClean="0">
                <a:solidFill>
                  <a:schemeClr val="tx1"/>
                </a:solidFill>
              </a:rPr>
              <a:t>љаска</a:t>
            </a:r>
            <a:endParaRPr lang="en-US" dirty="0">
              <a:solidFill>
                <a:schemeClr val="tx1"/>
              </a:solidFill>
            </a:endParaRPr>
          </a:p>
        </p:txBody>
      </p:sp>
      <p:sp>
        <p:nvSpPr>
          <p:cNvPr id="4" name="Чувар места за текст 3"/>
          <p:cNvSpPr>
            <a:spLocks noGrp="1"/>
          </p:cNvSpPr>
          <p:nvPr>
            <p:ph type="body" sz="half" idx="3"/>
          </p:nvPr>
        </p:nvSpPr>
        <p:spPr/>
        <p:txBody>
          <a:bodyPr>
            <a:normAutofit/>
          </a:bodyPr>
          <a:lstStyle/>
          <a:p>
            <a:r>
              <a:rPr lang="sr-Cyrl-RS" sz="2000" dirty="0" smtClean="0">
                <a:solidFill>
                  <a:schemeClr val="tx1"/>
                </a:solidFill>
              </a:rPr>
              <a:t>Антарктички глечер</a:t>
            </a:r>
            <a:endParaRPr lang="en-US" sz="2000" dirty="0">
              <a:solidFill>
                <a:schemeClr val="tx1"/>
              </a:solidFill>
            </a:endParaRPr>
          </a:p>
        </p:txBody>
      </p:sp>
      <p:pic>
        <p:nvPicPr>
          <p:cNvPr id="7" name="Чувар места за садржај 6" descr="Malaspina.jpg"/>
          <p:cNvPicPr>
            <a:picLocks noGrp="1" noChangeAspect="1"/>
          </p:cNvPicPr>
          <p:nvPr>
            <p:ph sz="quarter" idx="2"/>
          </p:nvPr>
        </p:nvPicPr>
        <p:blipFill>
          <a:blip r:embed="rId2" cstate="print"/>
          <a:stretch>
            <a:fillRect/>
          </a:stretch>
        </p:blipFill>
        <p:spPr>
          <a:xfrm>
            <a:off x="304800" y="1600200"/>
            <a:ext cx="4038600" cy="4038600"/>
          </a:xfrm>
        </p:spPr>
      </p:pic>
      <p:pic>
        <p:nvPicPr>
          <p:cNvPr id="8" name="Чувар места за садржај 7" descr="Antarktik.jpg"/>
          <p:cNvPicPr>
            <a:picLocks noGrp="1" noChangeAspect="1"/>
          </p:cNvPicPr>
          <p:nvPr>
            <p:ph sz="quarter" idx="4"/>
          </p:nvPr>
        </p:nvPicPr>
        <p:blipFill>
          <a:blip r:embed="rId3" cstate="print"/>
          <a:stretch>
            <a:fillRect/>
          </a:stretch>
        </p:blipFill>
        <p:spPr>
          <a:xfrm>
            <a:off x="4648200" y="1600200"/>
            <a:ext cx="4267200" cy="4038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Далеко путовање">
  <a:themeElements>
    <a:clrScheme name="Далеко путовање">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Далеко путовање">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Далеко путовање">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тема">
  <a:themeElements>
    <a:clrScheme name="Канцелариј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анцелариј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Канцелариј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288</TotalTime>
  <Words>680</Words>
  <Application>Microsoft Office PowerPoint</Application>
  <PresentationFormat>Пројекција на екрану (4:3)</PresentationFormat>
  <Paragraphs>65</Paragraphs>
  <Slides>12</Slides>
  <Notes>1</Notes>
  <HiddenSlides>0</HiddenSlides>
  <MMClips>0</MMClips>
  <ScaleCrop>false</ScaleCrop>
  <HeadingPairs>
    <vt:vector size="4" baseType="variant">
      <vt:variant>
        <vt:lpstr>Тема</vt:lpstr>
      </vt:variant>
      <vt:variant>
        <vt:i4>1</vt:i4>
      </vt:variant>
      <vt:variant>
        <vt:lpstr>Наслови слајдова</vt:lpstr>
      </vt:variant>
      <vt:variant>
        <vt:i4>12</vt:i4>
      </vt:variant>
    </vt:vector>
  </HeadingPairs>
  <TitlesOfParts>
    <vt:vector size="13" baseType="lpstr">
      <vt:lpstr>Далеко путовање</vt:lpstr>
      <vt:lpstr>ЛЕД НА КОПНУ</vt:lpstr>
      <vt:lpstr>Слајд 2</vt:lpstr>
      <vt:lpstr>ЛАВИНЕ  (УСОВИ) </vt:lpstr>
      <vt:lpstr>Постанак  и типови ледника</vt:lpstr>
      <vt:lpstr>Планински ледници</vt:lpstr>
      <vt:lpstr>Слајд 6</vt:lpstr>
      <vt:lpstr>Слајд 7</vt:lpstr>
      <vt:lpstr>Регионална глацијација</vt:lpstr>
      <vt:lpstr>Слајд 9</vt:lpstr>
      <vt:lpstr>Слајд 10</vt:lpstr>
      <vt:lpstr>Слајд 11</vt:lpstr>
      <vt:lpstr>Значај ледника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ЛЕД НА КОПНУ</dc:title>
  <dc:creator>Stjepan</dc:creator>
  <cp:lastModifiedBy>Stjepan</cp:lastModifiedBy>
  <cp:revision>30</cp:revision>
  <dcterms:created xsi:type="dcterms:W3CDTF">2020-04-26T18:13:52Z</dcterms:created>
  <dcterms:modified xsi:type="dcterms:W3CDTF">2020-04-27T05:26:16Z</dcterms:modified>
</cp:coreProperties>
</file>