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Наслов слај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аслов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22" name="Поднаслов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r-Cyrl-CS" smtClean="0"/>
              <a:t>Кликните и уредите стил поднаслова мастера</a:t>
            </a:r>
            <a:endParaRPr kumimoji="0" lang="en-US"/>
          </a:p>
        </p:txBody>
      </p:sp>
      <p:sp>
        <p:nvSpPr>
          <p:cNvPr id="7" name="Чувар места за дату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D2BAAB-FB42-4A19-8C31-417BC4648A29}" type="datetimeFigureOut">
              <a:rPr lang="en-US" smtClean="0"/>
              <a:pPr/>
              <a:t>5/19/2020</a:t>
            </a:fld>
            <a:endParaRPr lang="en-US"/>
          </a:p>
        </p:txBody>
      </p:sp>
      <p:sp>
        <p:nvSpPr>
          <p:cNvPr id="20" name="Чувар места за подножје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Чувар места за број слај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F2FE90-E905-4585-85DF-0F70896306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слов и вертикалн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вертикални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D2BAAB-FB42-4A19-8C31-417BC4648A29}" type="datetimeFigureOut">
              <a:rPr lang="en-US" smtClean="0"/>
              <a:pPr/>
              <a:t>5/19/2020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F2FE90-E905-4585-85DF-0F70896306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и наслов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и наслов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вертикални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D2BAAB-FB42-4A19-8C31-417BC4648A29}" type="datetimeFigureOut">
              <a:rPr lang="en-US" smtClean="0"/>
              <a:pPr/>
              <a:t>5/19/2020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F2FE90-E905-4585-85DF-0F70896306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слов и садржа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D2BAAB-FB42-4A19-8C31-417BC4648A29}" type="datetimeFigureOut">
              <a:rPr lang="en-US" smtClean="0"/>
              <a:pPr/>
              <a:t>5/19/2020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F2FE90-E905-4585-85DF-0F70896306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лавље одељ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авоугао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D2BAAB-FB42-4A19-8C31-417BC4648A29}" type="datetimeFigureOut">
              <a:rPr lang="en-US" smtClean="0"/>
              <a:pPr/>
              <a:t>5/19/2020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F2FE90-E905-4585-85DF-0F70896306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Правоугао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садржај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садржај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5" name="Чувар места за дату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D2BAAB-FB42-4A19-8C31-417BC4648A29}" type="datetimeFigureOut">
              <a:rPr lang="en-US" smtClean="0"/>
              <a:pPr/>
              <a:t>5/19/2020</a:t>
            </a:fld>
            <a:endParaRPr lang="en-U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F2FE90-E905-4585-85DF-0F70896306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еђењ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4" name="Чувар места за 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5" name="Чувар места за садржај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6" name="Чувар места за садржај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7" name="Чувар места за дату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D2BAAB-FB42-4A19-8C31-417BC4648A29}" type="datetimeFigureOut">
              <a:rPr lang="en-US" smtClean="0"/>
              <a:pPr/>
              <a:t>5/19/2020</a:t>
            </a:fld>
            <a:endParaRPr lang="en-US"/>
          </a:p>
        </p:txBody>
      </p:sp>
      <p:sp>
        <p:nvSpPr>
          <p:cNvPr id="8" name="Чувар места за подножје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Чувар места за број слај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F2FE90-E905-4585-85DF-0F70896306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насл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дату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D2BAAB-FB42-4A19-8C31-417BC4648A29}" type="datetimeFigureOut">
              <a:rPr lang="en-US" smtClean="0"/>
              <a:pPr/>
              <a:t>5/19/2020</a:t>
            </a:fld>
            <a:endParaRPr lang="en-US"/>
          </a:p>
        </p:txBody>
      </p:sp>
      <p:sp>
        <p:nvSpPr>
          <p:cNvPr id="4" name="Чувар места за подножје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Чувар места за број слај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F2FE90-E905-4585-85DF-0F70896306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раз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авоугао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Чувар места за дату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D2BAAB-FB42-4A19-8C31-417BC4648A29}" type="datetimeFigureOut">
              <a:rPr lang="en-US" smtClean="0"/>
              <a:pPr/>
              <a:t>5/19/2020</a:t>
            </a:fld>
            <a:endParaRPr lang="en-US"/>
          </a:p>
        </p:txBody>
      </p:sp>
      <p:sp>
        <p:nvSpPr>
          <p:cNvPr id="3" name="Чувар места за подножје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Чувар места за број слај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F2FE90-E905-4585-85DF-0F70896306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Правоугао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Садржај са нат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4" name="Чувар места за садржај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5" name="Чувар места за дату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D2BAAB-FB42-4A19-8C31-417BC4648A29}" type="datetimeFigureOut">
              <a:rPr lang="en-US" smtClean="0"/>
              <a:pPr/>
              <a:t>5/19/2020</a:t>
            </a:fld>
            <a:endParaRPr lang="en-U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F2FE90-E905-4585-85DF-0F70896306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Слика са нат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5" name="Чувар места за дату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D2BAAB-FB42-4A19-8C31-417BC4648A29}" type="datetimeFigureOut">
              <a:rPr lang="en-US" smtClean="0"/>
              <a:pPr/>
              <a:t>5/19/2020</a:t>
            </a:fld>
            <a:endParaRPr lang="en-U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F2FE90-E905-4585-85DF-0F70896306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авоугао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Чувар места за слику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sr-Cyrl-CS" smtClean="0"/>
              <a:t>Кликните на икону да бисте додали слику</a:t>
            </a:r>
            <a:endParaRPr kumimoji="0" lang="en-US" dirty="0"/>
          </a:p>
        </p:txBody>
      </p:sp>
      <p:sp>
        <p:nvSpPr>
          <p:cNvPr id="9" name="Дијаграм тока: обрада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Дијаграм тока: обрада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Чувар места за 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Кружни графикон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стен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авоугао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Чувар места за наслов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9" name="Чувар места за 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kumimoji="0" lang="sr-Cyrl-CS" smtClean="0"/>
              <a:t>Други ниво</a:t>
            </a:r>
          </a:p>
          <a:p>
            <a:pPr lvl="2" eaLnBrk="1" latinLnBrk="0" hangingPunct="1"/>
            <a:r>
              <a:rPr kumimoji="0" lang="sr-Cyrl-CS" smtClean="0"/>
              <a:t>Трећи ниво</a:t>
            </a:r>
          </a:p>
          <a:p>
            <a:pPr lvl="3" eaLnBrk="1" latinLnBrk="0" hangingPunct="1"/>
            <a:r>
              <a:rPr kumimoji="0" lang="sr-Cyrl-CS" smtClean="0"/>
              <a:t>Четврти ниво</a:t>
            </a:r>
          </a:p>
          <a:p>
            <a:pPr lvl="4" eaLnBrk="1" latinLnBrk="0" hangingPunct="1"/>
            <a:r>
              <a:rPr kumimoji="0" lang="sr-Cyrl-CS" smtClean="0"/>
              <a:t>Пети ниво</a:t>
            </a:r>
            <a:endParaRPr kumimoji="0" lang="en-US"/>
          </a:p>
        </p:txBody>
      </p:sp>
      <p:sp>
        <p:nvSpPr>
          <p:cNvPr id="24" name="Чувар места за датум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4D2BAAB-FB42-4A19-8C31-417BC4648A29}" type="datetimeFigureOut">
              <a:rPr lang="en-US" smtClean="0"/>
              <a:pPr/>
              <a:t>5/19/2020</a:t>
            </a:fld>
            <a:endParaRPr lang="en-US"/>
          </a:p>
        </p:txBody>
      </p:sp>
      <p:sp>
        <p:nvSpPr>
          <p:cNvPr id="10" name="Чувар места за подножје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Чувар места за број слај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5F2FE90-E905-4585-85DF-0F70896306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Правоугао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2800" dirty="0" smtClean="0">
                <a:solidFill>
                  <a:schemeClr val="accent4">
                    <a:lumMod val="50000"/>
                  </a:schemeClr>
                </a:solidFill>
              </a:rPr>
              <a:t>Вертикални вегетацијски појасеви</a:t>
            </a:r>
            <a:endParaRPr lang="en-US" sz="2800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400" dirty="0" smtClean="0"/>
              <a:t>Из разлога што температура ваздуха са висином опада (термички градијент) у том се правцу мијењају и вриједности других елемената стања атмосфере, тј. мијења се клима.</a:t>
            </a:r>
          </a:p>
          <a:p>
            <a:r>
              <a:rPr lang="sr-Cyrl-RS" sz="2400" dirty="0" smtClean="0"/>
              <a:t>Због тога се у вертикалном правцу, у планинским просторима, мијења и биљни свијет.</a:t>
            </a:r>
          </a:p>
          <a:p>
            <a:r>
              <a:rPr lang="bs-Cyrl-BA" sz="2400" dirty="0" smtClean="0"/>
              <a:t>З</a:t>
            </a:r>
            <a:r>
              <a:rPr lang="sr-Cyrl-RS" sz="2400" dirty="0" smtClean="0"/>
              <a:t>акључићемо да се са повећањем висине, без обзира на географску ширину, смјењују одређене вегеацијске зоне или појасеви.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15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Чувар места за садржај 3" descr="geografija_6_6_11_vertikalna_zonalnos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28801" y="1143000"/>
            <a:ext cx="6629400" cy="484346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4456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800600"/>
          </a:xfrm>
        </p:spPr>
        <p:txBody>
          <a:bodyPr>
            <a:normAutofit/>
          </a:bodyPr>
          <a:lstStyle/>
          <a:p>
            <a:r>
              <a:rPr lang="sr-Cyrl-RS" sz="2400" dirty="0" smtClean="0"/>
              <a:t>У умјереном топлотном појасу смјена вегетацијских и уопште биогеографских зона изгледа на следећи начин:</a:t>
            </a:r>
          </a:p>
          <a:p>
            <a:pPr lvl="1">
              <a:buFont typeface="Wingdings" pitchFamily="2" charset="2"/>
              <a:buChar char="v"/>
            </a:pPr>
            <a:r>
              <a:rPr lang="sr-Cyrl-RS" sz="2000" dirty="0" smtClean="0"/>
              <a:t> </a:t>
            </a:r>
            <a:r>
              <a:rPr lang="sr-Cyrl-RS" sz="2000" dirty="0" smtClean="0">
                <a:solidFill>
                  <a:schemeClr val="tx2">
                    <a:lumMod val="50000"/>
                  </a:schemeClr>
                </a:solidFill>
              </a:rPr>
              <a:t>листопадне шуме (подножје планине)</a:t>
            </a:r>
          </a:p>
          <a:p>
            <a:pPr lvl="1">
              <a:buFont typeface="Wingdings" pitchFamily="2" charset="2"/>
              <a:buChar char="v"/>
            </a:pPr>
            <a:r>
              <a:rPr lang="sr-Cyrl-RS" sz="2000" dirty="0" smtClean="0">
                <a:solidFill>
                  <a:schemeClr val="tx2">
                    <a:lumMod val="50000"/>
                  </a:schemeClr>
                </a:solidFill>
              </a:rPr>
              <a:t> појас четинарских шума (на већим висинама)</a:t>
            </a:r>
          </a:p>
          <a:p>
            <a:pPr lvl="1">
              <a:buFont typeface="Wingdings" pitchFamily="2" charset="2"/>
              <a:buChar char="v"/>
            </a:pPr>
            <a:r>
              <a:rPr lang="sr-Cyrl-RS" sz="2000" dirty="0" smtClean="0">
                <a:solidFill>
                  <a:schemeClr val="tx2">
                    <a:lumMod val="50000"/>
                  </a:schemeClr>
                </a:solidFill>
              </a:rPr>
              <a:t> појас полеглих четинара (клека)</a:t>
            </a:r>
          </a:p>
          <a:p>
            <a:pPr lvl="1">
              <a:buFont typeface="Wingdings" pitchFamily="2" charset="2"/>
              <a:buChar char="v"/>
            </a:pPr>
            <a:r>
              <a:rPr lang="sr-Cyrl-RS" sz="2000" dirty="0" smtClean="0">
                <a:solidFill>
                  <a:schemeClr val="tx2">
                    <a:lumMod val="50000"/>
                  </a:schemeClr>
                </a:solidFill>
              </a:rPr>
              <a:t> појас планинских пашњака</a:t>
            </a:r>
          </a:p>
          <a:p>
            <a:pPr lvl="1">
              <a:buFont typeface="Wingdings" pitchFamily="2" charset="2"/>
              <a:buChar char="v"/>
            </a:pPr>
            <a:r>
              <a:rPr lang="sr-Cyrl-RS" sz="2000" dirty="0" smtClean="0">
                <a:solidFill>
                  <a:schemeClr val="tx2">
                    <a:lumMod val="50000"/>
                  </a:schemeClr>
                </a:solidFill>
              </a:rPr>
              <a:t> појас камењара </a:t>
            </a:r>
          </a:p>
          <a:p>
            <a:pPr lvl="1">
              <a:buFont typeface="Wingdings" pitchFamily="2" charset="2"/>
              <a:buChar char="v"/>
            </a:pPr>
            <a:r>
              <a:rPr lang="sr-Cyrl-RS" sz="2000" dirty="0" smtClean="0">
                <a:solidFill>
                  <a:schemeClr val="tx2">
                    <a:lumMod val="50000"/>
                  </a:schemeClr>
                </a:solidFill>
              </a:rPr>
              <a:t> појас сталног снијега (ако се планина својом висином диже изнад доње сњежне границе)</a:t>
            </a:r>
            <a:r>
              <a:rPr lang="sr-Cyrl-RS" sz="24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sr-Cyrl-RS" sz="20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лика 1" descr="SLIKA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1800" y="3657600"/>
            <a:ext cx="5486400" cy="2590800"/>
          </a:xfrm>
          <a:prstGeom prst="rect">
            <a:avLst/>
          </a:prstGeom>
        </p:spPr>
      </p:pic>
      <p:pic>
        <p:nvPicPr>
          <p:cNvPr id="3" name="Слика 2" descr="SLIKA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52600" y="762000"/>
            <a:ext cx="5257800" cy="2667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2800" dirty="0" smtClean="0">
                <a:solidFill>
                  <a:schemeClr val="accent4">
                    <a:lumMod val="50000"/>
                  </a:schemeClr>
                </a:solidFill>
              </a:rPr>
              <a:t>Заштита шума и појединих ријетких биљних и животињских врста</a:t>
            </a:r>
            <a:endParaRPr lang="en-US" sz="28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400" dirty="0" smtClean="0"/>
              <a:t>Еколошка равнотежа Земље је увелико нарушена што је условило </a:t>
            </a:r>
            <a:r>
              <a:rPr lang="sr-Cyrl-RS" sz="2400" dirty="0" smtClean="0"/>
              <a:t>угроженост и нестанак </a:t>
            </a:r>
            <a:r>
              <a:rPr lang="sr-Cyrl-RS" sz="2400" dirty="0" smtClean="0"/>
              <a:t>појединих биљних и животињских врста.</a:t>
            </a:r>
          </a:p>
          <a:p>
            <a:r>
              <a:rPr lang="sr-Cyrl-RS" sz="2400" dirty="0" smtClean="0"/>
              <a:t>У многим дијеловима свијета шуме су </a:t>
            </a:r>
            <a:r>
              <a:rPr lang="sr-Cyrl-RS" sz="2400" dirty="0" smtClean="0"/>
              <a:t>угрожене јер се дрво као сировина користи у  разним индустријским гранама.</a:t>
            </a:r>
          </a:p>
          <a:p>
            <a:r>
              <a:rPr lang="sr-Cyrl-RS" sz="2400" dirty="0" smtClean="0"/>
              <a:t>Сматра се да је у посљедњих 300 година ‘’нестало’’ 2/3 шумског покривача наше планете.</a:t>
            </a:r>
          </a:p>
          <a:p>
            <a:r>
              <a:rPr lang="sr-Cyrl-RS" sz="2400" dirty="0" smtClean="0"/>
              <a:t>Данас су најугроженије тропске шуме Амазоније које се сматрају ‘’плућима’’ планете.</a:t>
            </a:r>
          </a:p>
          <a:p>
            <a:r>
              <a:rPr lang="sr-Cyrl-RS" sz="2400" dirty="0" smtClean="0"/>
              <a:t>Средоземне шуме су одавно сведене на 20 % територије које су некада покривале.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400" dirty="0" smtClean="0"/>
              <a:t> </a:t>
            </a:r>
            <a:r>
              <a:rPr lang="sr-Cyrl-RS" sz="2400" dirty="0" smtClean="0"/>
              <a:t>Више стотина врста животињских организама и на хиљаде врста биљака се сматрају угроженим и пријети им истребљење.</a:t>
            </a:r>
          </a:p>
          <a:p>
            <a:r>
              <a:rPr lang="sr-Cyrl-RS" sz="2400" dirty="0" smtClean="0"/>
              <a:t> </a:t>
            </a:r>
            <a:r>
              <a:rPr lang="sr-Cyrl-RS" sz="2400" dirty="0" smtClean="0"/>
              <a:t>У трајању једног </a:t>
            </a:r>
            <a:r>
              <a:rPr lang="sr-Cyrl-RS" sz="2400" smtClean="0"/>
              <a:t>школског часа сматра се </a:t>
            </a:r>
            <a:r>
              <a:rPr lang="sr-Cyrl-RS" sz="2400" dirty="0" smtClean="0"/>
              <a:t>да са лица Земље нестане око 900 ха (хектара) шумског покривача.</a:t>
            </a:r>
            <a:endParaRPr lang="en-US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мплитуда">
  <a:themeElements>
    <a:clrScheme name="Амплитуда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Амплитуда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Амплитуда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63</TotalTime>
  <Words>262</Words>
  <Application>Microsoft Office PowerPoint</Application>
  <PresentationFormat>Пројекција на екрану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Наслови слајдова</vt:lpstr>
      </vt:variant>
      <vt:variant>
        <vt:i4>6</vt:i4>
      </vt:variant>
    </vt:vector>
  </HeadingPairs>
  <TitlesOfParts>
    <vt:vector size="7" baseType="lpstr">
      <vt:lpstr>Амплитуда</vt:lpstr>
      <vt:lpstr>Вертикални вегетацијски појасеви</vt:lpstr>
      <vt:lpstr>Слајд 2</vt:lpstr>
      <vt:lpstr>Слајд 3</vt:lpstr>
      <vt:lpstr>Слајд 4</vt:lpstr>
      <vt:lpstr>Заштита шума и појединих ријетких биљних и животињских врста</vt:lpstr>
      <vt:lpstr>Слајд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Вертикални вегетацијски појасеви</dc:title>
  <dc:creator>Stjepan</dc:creator>
  <cp:lastModifiedBy>Stjepan</cp:lastModifiedBy>
  <cp:revision>4</cp:revision>
  <dcterms:created xsi:type="dcterms:W3CDTF">2020-05-18T20:30:46Z</dcterms:created>
  <dcterms:modified xsi:type="dcterms:W3CDTF">2020-05-19T07:00:26Z</dcterms:modified>
</cp:coreProperties>
</file>