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аслов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7" name="Поднаслов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30" name="Чувар места за датум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19" name="Чувар места за подножје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Чувар места за број слај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угаоник са одсеченим и једним заобљени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угли троугао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r-Cyrl-CS" smtClean="0"/>
              <a:t>Кликните на икону да бисте додали слику</a:t>
            </a:r>
            <a:endParaRPr kumimoji="0" lang="en-US" dirty="0"/>
          </a:p>
        </p:txBody>
      </p:sp>
      <p:sp>
        <p:nvSpPr>
          <p:cNvPr id="10" name="Слободни облик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Слободни облик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лободни облик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Слободни облик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Чувар места за наслов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0" name="Чувар места за 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0" name="Чувар места за датум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86B641-4A66-4CD7-A05C-AA3B6FD670FC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22" name="Чувар места за подножје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Чувар места за број слај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0F29FB-5BB2-407F-A9C7-CA64B06DF41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Слободни облик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Слободни облик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6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ЕВРОПСКА УНИЈА- </a:t>
            </a:r>
            <a:br>
              <a:rPr lang="sr-Cyrl-RS" sz="36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КАРАКТЕРИСТИКЕ ПРОИЗВОДЊЕ</a:t>
            </a:r>
            <a:endParaRPr lang="en-US" sz="3600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sr-Cyrl-RS" sz="2400" dirty="0" smtClean="0"/>
              <a:t>Металуршки центри: Бремен, Рур, Шефилд, Лулео, Таранто...</a:t>
            </a:r>
          </a:p>
          <a:p>
            <a:r>
              <a:rPr lang="sr-Cyrl-RS" sz="2400" dirty="0" smtClean="0"/>
              <a:t>Француска је позната по обојонеј металургији и производњи алуминијума.</a:t>
            </a:r>
          </a:p>
          <a:p>
            <a:r>
              <a:rPr lang="sr-Cyrl-RS" sz="2400" dirty="0" smtClean="0"/>
              <a:t>Под утицајем научно-технолошког </a:t>
            </a:r>
            <a:r>
              <a:rPr lang="sr-Cyrl-RS" sz="2400" dirty="0" smtClean="0"/>
              <a:t>прогреса </a:t>
            </a:r>
            <a:r>
              <a:rPr lang="sr-Cyrl-RS" sz="2400" dirty="0" smtClean="0"/>
              <a:t>развијају се: електроника, аутомобилска, машинска, авионска, хемијска, фармацеутска... </a:t>
            </a:r>
            <a:r>
              <a:rPr lang="bs-Cyrl-BA" sz="2400" dirty="0" smtClean="0"/>
              <a:t>и</a:t>
            </a:r>
            <a:r>
              <a:rPr lang="sr-Cyrl-RS" sz="2400" dirty="0" smtClean="0"/>
              <a:t>ндустрија.</a:t>
            </a:r>
          </a:p>
          <a:p>
            <a:r>
              <a:rPr lang="sr-Cyrl-RS" sz="2400" dirty="0" smtClean="0"/>
              <a:t>Технолошки развој је слабији него у САД-у и Јапану.</a:t>
            </a:r>
          </a:p>
          <a:p>
            <a:r>
              <a:rPr lang="sr-Cyrl-RS" sz="2400" dirty="0" smtClean="0"/>
              <a:t>Енергетика је базирана на властитим ресурсима (хидроенергија, геотермална, атомска енергетика).</a:t>
            </a:r>
          </a:p>
          <a:p>
            <a:r>
              <a:rPr lang="sr-Cyrl-RS" sz="2400" dirty="0" smtClean="0"/>
              <a:t>Велики значај има машиноградња (машине алатљике, прецизна механика, аутомобили...).</a:t>
            </a:r>
          </a:p>
          <a:p>
            <a:r>
              <a:rPr lang="sr-Cyrl-RS" sz="2400" dirty="0" smtClean="0"/>
              <a:t>Авио индустрија је најразвијенија у Француској.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Хемијска индустрија се специјализовала по државама (нпр. Француска- синтетички каучук за индустрију гуме, Швајцарска- фармацеутска индустрија, Белгија вјештачка гнојива...).</a:t>
            </a:r>
          </a:p>
          <a:p>
            <a:r>
              <a:rPr lang="sr-Cyrl-RS" sz="2400" dirty="0" smtClean="0"/>
              <a:t>Петрохемија се попут новије металургије концентрисала у лукама због увоза и прераде нафте.</a:t>
            </a:r>
          </a:p>
          <a:p>
            <a:r>
              <a:rPr lang="sr-Cyrl-RS" sz="2400" dirty="0" smtClean="0"/>
              <a:t>Текстилна индустрија као традиционална стара грана је карактеристична за старе индустријске рејоне, прехрамбена за аграрно развијене земље, прерада рибе за маритимне, нарочито скандинавске земље...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sr-Cyrl-RS" sz="2400" i="1" dirty="0" smtClean="0"/>
              <a:t>Неке од индустријских грана </a:t>
            </a:r>
            <a:r>
              <a:rPr lang="sr-Cyrl-RS" sz="2400" i="1" dirty="0" smtClean="0"/>
              <a:t>представљене сликом</a:t>
            </a:r>
            <a:endParaRPr lang="en-US" sz="2400" i="1" dirty="0"/>
          </a:p>
        </p:txBody>
      </p:sp>
      <p:pic>
        <p:nvPicPr>
          <p:cNvPr id="5" name="Слика 4" descr="avio i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2552700" cy="1770017"/>
          </a:xfrm>
          <a:prstGeom prst="rect">
            <a:avLst/>
          </a:prstGeom>
        </p:spPr>
      </p:pic>
      <p:pic>
        <p:nvPicPr>
          <p:cNvPr id="6" name="Слика 5" descr="energeti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1600200"/>
            <a:ext cx="2521131" cy="1752600"/>
          </a:xfrm>
          <a:prstGeom prst="rect">
            <a:avLst/>
          </a:prstGeom>
        </p:spPr>
      </p:pic>
      <p:pic>
        <p:nvPicPr>
          <p:cNvPr id="7" name="Слика 6" descr="farmaceutska in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6600" y="3962400"/>
            <a:ext cx="2471057" cy="1743075"/>
          </a:xfrm>
          <a:prstGeom prst="rect">
            <a:avLst/>
          </a:prstGeom>
        </p:spPr>
      </p:pic>
      <p:pic>
        <p:nvPicPr>
          <p:cNvPr id="8" name="Слика 7" descr="metaloprera]iva;k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80463" y="3994622"/>
            <a:ext cx="2819400" cy="1685544"/>
          </a:xfrm>
          <a:prstGeom prst="rect">
            <a:avLst/>
          </a:prstGeom>
        </p:spPr>
      </p:pic>
      <p:pic>
        <p:nvPicPr>
          <p:cNvPr id="9" name="Слика 8" descr="metalurgij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7401" y="1645920"/>
            <a:ext cx="2819400" cy="1706880"/>
          </a:xfrm>
          <a:prstGeom prst="rect">
            <a:avLst/>
          </a:prstGeom>
        </p:spPr>
      </p:pic>
      <p:pic>
        <p:nvPicPr>
          <p:cNvPr id="11" name="Чувар места за садржај 10" descr="audi.jpg"/>
          <p:cNvPicPr>
            <a:picLocks noGrp="1" noChangeAspect="1"/>
          </p:cNvPicPr>
          <p:nvPr>
            <p:ph idx="1"/>
          </p:nvPr>
        </p:nvPicPr>
        <p:blipFill>
          <a:blip r:embed="rId7" cstate="print"/>
          <a:stretch>
            <a:fillRect/>
          </a:stretch>
        </p:blipFill>
        <p:spPr>
          <a:xfrm>
            <a:off x="457200" y="3962400"/>
            <a:ext cx="2628900" cy="1752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Пољопривреда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Пољопривреда регије има обиљежја интензивне производње.</a:t>
            </a:r>
          </a:p>
          <a:p>
            <a:r>
              <a:rPr lang="sr-Cyrl-RS" sz="2400" dirty="0" smtClean="0"/>
              <a:t>У узгоју култура се добијају високи приноси, а сточарство је фармерског типа и веома продуктивно.</a:t>
            </a:r>
          </a:p>
          <a:p>
            <a:r>
              <a:rPr lang="sr-Cyrl-RS" sz="2400" dirty="0" smtClean="0"/>
              <a:t>Највише се узгајају житарице, индустријско биље, воће и поврће... уз специјализацију у производњи по државама (Италија, Шпанија...).</a:t>
            </a:r>
          </a:p>
          <a:p>
            <a:endParaRPr lang="sr-Cyrl-RS" sz="2400" dirty="0" smtClean="0"/>
          </a:p>
          <a:p>
            <a:endParaRPr lang="en-US" sz="2400" dirty="0"/>
          </a:p>
        </p:txBody>
      </p:sp>
      <p:pic>
        <p:nvPicPr>
          <p:cNvPr id="4" name="Слика 3" descr="far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3962400"/>
            <a:ext cx="2857500" cy="1905000"/>
          </a:xfrm>
          <a:prstGeom prst="rect">
            <a:avLst/>
          </a:prstGeom>
        </p:spPr>
      </p:pic>
      <p:pic>
        <p:nvPicPr>
          <p:cNvPr id="5" name="Слика 4" descr="lavanda Provans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3962400"/>
            <a:ext cx="289560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Саобраћај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Густа саобраћајна мрежа; друмска 116 км/100 км</a:t>
            </a:r>
            <a:r>
              <a:rPr lang="sr-Cyrl-RS" sz="2400" dirty="0" smtClean="0">
                <a:cs typeface="Simplified Arabic Fixed"/>
              </a:rPr>
              <a:t>², жељезничка 6 км/100 км²).</a:t>
            </a:r>
          </a:p>
          <a:p>
            <a:r>
              <a:rPr lang="sr-Cyrl-RS" sz="2400" dirty="0" smtClean="0">
                <a:cs typeface="Simplified Arabic Fixed"/>
              </a:rPr>
              <a:t>Најгушћу жељезничку мрежу има Белгија.</a:t>
            </a:r>
          </a:p>
          <a:p>
            <a:r>
              <a:rPr lang="sr-Cyrl-RS" sz="2400" dirty="0" smtClean="0">
                <a:cs typeface="Simplified Arabic Fixed"/>
              </a:rPr>
              <a:t>Највећа лука Ротердам, највећи аеродром Франкфурт, најквалитетнији путеви Холандија, Њемачка (бундес аутобан)...</a:t>
            </a:r>
          </a:p>
          <a:p>
            <a:pPr>
              <a:buNone/>
            </a:pPr>
            <a:endParaRPr lang="sr-Cyrl-RS" sz="2400" dirty="0" smtClean="0">
              <a:cs typeface="Simplified Arabic Fixed"/>
            </a:endParaRPr>
          </a:p>
          <a:p>
            <a:endParaRPr lang="en-US" sz="2400" dirty="0"/>
          </a:p>
        </p:txBody>
      </p:sp>
      <p:pic>
        <p:nvPicPr>
          <p:cNvPr id="4" name="Слика 3" descr="autob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4419600"/>
            <a:ext cx="2809875" cy="1628775"/>
          </a:xfrm>
          <a:prstGeom prst="rect">
            <a:avLst/>
          </a:prstGeom>
        </p:spPr>
      </p:pic>
      <p:pic>
        <p:nvPicPr>
          <p:cNvPr id="5" name="Слика 4" descr="belgija zeljeznic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1418" y="4434840"/>
            <a:ext cx="2466975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670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Економски развој је увелико потчињен принципима развоја Европске уније.</a:t>
            </a:r>
            <a:endParaRPr lang="sr-Cyrl-RS" sz="2000" dirty="0" smtClean="0"/>
          </a:p>
          <a:p>
            <a:r>
              <a:rPr lang="sr-Cyrl-RS" sz="2400" dirty="0" smtClean="0"/>
              <a:t>Штеде се ресурси и енергија, производња је све ефикаснија...</a:t>
            </a:r>
          </a:p>
          <a:p>
            <a:r>
              <a:rPr lang="sr-Cyrl-RS" sz="2400" dirty="0" smtClean="0"/>
              <a:t>Подиже се стандард становништва.</a:t>
            </a:r>
          </a:p>
          <a:p>
            <a:r>
              <a:rPr lang="sr-Cyrl-RS" sz="2400" dirty="0" smtClean="0"/>
              <a:t>Уведена је стандардизација квалитета производа (</a:t>
            </a:r>
            <a:r>
              <a:rPr lang="en-GB" sz="2400" dirty="0" smtClean="0"/>
              <a:t>made in </a:t>
            </a:r>
            <a:r>
              <a:rPr lang="en-GB" sz="2400" dirty="0" err="1" smtClean="0"/>
              <a:t>Europa</a:t>
            </a:r>
            <a:r>
              <a:rPr lang="sr-Cyrl-RS" sz="2400" dirty="0" smtClean="0"/>
              <a:t>)</a:t>
            </a:r>
            <a:endParaRPr lang="en-GB" sz="2400" dirty="0" smtClean="0"/>
          </a:p>
          <a:p>
            <a:r>
              <a:rPr lang="sr-Cyrl-RS" sz="2400" smtClean="0"/>
              <a:t>Најразвијеније државе су Њемачка, Велика Британија, Француска и Италија.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sr-Cyrl-RS" sz="2200" dirty="0" smtClean="0"/>
              <a:t>Због старости уџбеника који користимо у другом разреду гимназије треба указати на неке чињенице како би избјегли грешке и погрешно тумачење: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1900" dirty="0" smtClean="0">
                <a:solidFill>
                  <a:schemeClr val="bg1">
                    <a:lumMod val="50000"/>
                  </a:schemeClr>
                </a:solidFill>
              </a:rPr>
              <a:t>Без обзира на наслов обрађена тематика се углавном односи на економско-географске одлике региона Западне Европе коме је придружен један дио Централне и Сјеверне Европе.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1900" dirty="0" smtClean="0">
                <a:solidFill>
                  <a:schemeClr val="bg1">
                    <a:lumMod val="50000"/>
                  </a:schemeClr>
                </a:solidFill>
              </a:rPr>
              <a:t>У прошлости, деведесетих година прошлог вијека, то је био простор новонастале Европске Уније- ЕУ и Европске слободне трговинске асоцијације- ЕФТА-е (о њима смо учили).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1900" dirty="0" smtClean="0">
                <a:solidFill>
                  <a:schemeClr val="bg1">
                    <a:lumMod val="50000"/>
                  </a:schemeClr>
                </a:solidFill>
              </a:rPr>
              <a:t>Споразумом између ових организацијаа из 1994., ЕФТА је за земље чланице била припрема за улазак у ЕУ.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1900" dirty="0" smtClean="0">
                <a:solidFill>
                  <a:schemeClr val="bg1">
                    <a:lumMod val="50000"/>
                  </a:schemeClr>
                </a:solidFill>
              </a:rPr>
              <a:t>Овај регион у Европи је добио назив Европски економски простор.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1900" dirty="0" smtClean="0">
                <a:solidFill>
                  <a:schemeClr val="bg1">
                    <a:lumMod val="50000"/>
                  </a:schemeClr>
                </a:solidFill>
              </a:rPr>
              <a:t>Ова тематика ће значи обухватити простор ‘’старе’’ ЕУ и три од четири земље ЕФТЕ, без Швајцарске (Норвешка, Исланд и Луксембург).</a:t>
            </a:r>
            <a:endParaRPr lang="en-US" sz="1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Географски положај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Овај простор представља један од три економска центра моћи у свијету.</a:t>
            </a:r>
          </a:p>
          <a:p>
            <a:r>
              <a:rPr lang="sr-Cyrl-RS" sz="2000" dirty="0" smtClean="0"/>
              <a:t>Излази на Атлантик и Сјеверно, Балтичко и Средоземно море.</a:t>
            </a:r>
          </a:p>
          <a:p>
            <a:r>
              <a:rPr lang="sr-Cyrl-RS" sz="2000" dirty="0" smtClean="0"/>
              <a:t>Споразумом у Шенгену су се отвориле границе ка другим земљама, чланицама Шенгенског </a:t>
            </a:r>
            <a:r>
              <a:rPr lang="sr-Cyrl-RS" sz="2000" dirty="0" smtClean="0"/>
              <a:t>споразума.</a:t>
            </a:r>
            <a:endParaRPr lang="sr-Cyrl-RS" sz="2000" dirty="0" smtClean="0"/>
          </a:p>
          <a:p>
            <a:r>
              <a:rPr lang="sr-Cyrl-RS" sz="2000" dirty="0" smtClean="0"/>
              <a:t>На њега је отпадало близу </a:t>
            </a:r>
            <a:r>
              <a:rPr lang="sr-Cyrl-RS" sz="2000" dirty="0" smtClean="0"/>
              <a:t>половина </a:t>
            </a:r>
            <a:r>
              <a:rPr lang="sr-Cyrl-RS" sz="2000" dirty="0" smtClean="0"/>
              <a:t>свјетске трговине.</a:t>
            </a:r>
          </a:p>
          <a:p>
            <a:r>
              <a:rPr lang="sr-Cyrl-RS" sz="2000" dirty="0" smtClean="0"/>
              <a:t>За несметано одвијање промета робе и становништва велика </a:t>
            </a:r>
            <a:r>
              <a:rPr lang="sr-Cyrl-RS" sz="2000" dirty="0" smtClean="0"/>
              <a:t>пажња </a:t>
            </a:r>
            <a:r>
              <a:rPr lang="sr-Cyrl-RS" sz="2000" dirty="0" smtClean="0"/>
              <a:t>је </a:t>
            </a:r>
            <a:r>
              <a:rPr lang="sr-Cyrl-RS" sz="2000" dirty="0" smtClean="0"/>
              <a:t>поклањана </a:t>
            </a:r>
            <a:r>
              <a:rPr lang="sr-Cyrl-RS" sz="2000" dirty="0" smtClean="0"/>
              <a:t>саобраћајној инфраструктури (нпр. тунел испод Ламанша дуг 50,5 км </a:t>
            </a:r>
            <a:r>
              <a:rPr lang="sr-Cyrl-RS" sz="2000" dirty="0" smtClean="0"/>
              <a:t>који </a:t>
            </a:r>
            <a:r>
              <a:rPr lang="sr-Cyrl-RS" sz="2000" dirty="0" smtClean="0"/>
              <a:t>је жељезницом повезао Велику Британију и Француску, канал Рајна-Мајна-Дунав</a:t>
            </a:r>
            <a:r>
              <a:rPr lang="sr-Cyrl-RS" sz="2000" dirty="0" smtClean="0"/>
              <a:t>...).</a:t>
            </a:r>
            <a:endParaRPr lang="sr-Cyrl-R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Cyrl-RS" dirty="0" smtClean="0"/>
              <a:t>Евротунел</a:t>
            </a:r>
            <a:endParaRPr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bs-Cyrl-BA" sz="2000" dirty="0" smtClean="0"/>
              <a:t>П</a:t>
            </a:r>
            <a:r>
              <a:rPr lang="sr-Cyrl-RS" sz="2000" dirty="0" smtClean="0"/>
              <a:t>ловни пут Рајна-Мајна-Дунав</a:t>
            </a:r>
            <a:endParaRPr lang="en-US" sz="2000" dirty="0"/>
          </a:p>
        </p:txBody>
      </p:sp>
      <p:pic>
        <p:nvPicPr>
          <p:cNvPr id="7" name="Чувар места за садржај 6" descr="evrotunel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3124200"/>
            <a:ext cx="4038600" cy="2743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Чувар места за садржај 7" descr="rajna majna dunav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3124200"/>
            <a:ext cx="3940175" cy="2743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Природни ресурси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Најважнији природни ресурси овог региона су:</a:t>
            </a:r>
          </a:p>
          <a:p>
            <a:pPr lvl="1">
              <a:buFont typeface="Wingdings" pitchFamily="2" charset="2"/>
              <a:buChar char="Ø"/>
            </a:pPr>
            <a:r>
              <a:rPr lang="sr-Cyrl-RS" sz="2200" dirty="0" smtClean="0"/>
              <a:t>нафта и гас у Сјеверном мору (В. Британија, Данска, Норвешка и Холандија)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к</a:t>
            </a:r>
            <a:r>
              <a:rPr lang="sr-Cyrl-RS" sz="2200" dirty="0" smtClean="0"/>
              <a:t>амени угаљ (нпр. Рур, Велс)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р</a:t>
            </a:r>
            <a:r>
              <a:rPr lang="sr-Cyrl-RS" sz="2200" dirty="0" smtClean="0"/>
              <a:t>уда гвожђа (нпр. Шведска, Лорен)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р</a:t>
            </a:r>
            <a:r>
              <a:rPr lang="sr-Cyrl-RS" sz="2200" dirty="0" smtClean="0"/>
              <a:t>уде </a:t>
            </a:r>
            <a:r>
              <a:rPr lang="sr-Cyrl-RS" sz="2200" dirty="0" smtClean="0"/>
              <a:t>обојених метала (нпр. Шпанија, Италија)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с</a:t>
            </a:r>
            <a:r>
              <a:rPr lang="sr-Cyrl-RS" sz="2200" dirty="0" smtClean="0"/>
              <a:t>оли </a:t>
            </a:r>
            <a:r>
              <a:rPr lang="sr-Cyrl-RS" sz="2200" dirty="0" smtClean="0"/>
              <a:t>(нпр</a:t>
            </a:r>
            <a:r>
              <a:rPr lang="sr-Cyrl-RS" sz="2200" dirty="0" smtClean="0"/>
              <a:t>. </a:t>
            </a:r>
            <a:r>
              <a:rPr lang="sr-Cyrl-RS" sz="2200" dirty="0" smtClean="0"/>
              <a:t>Њ</a:t>
            </a:r>
            <a:r>
              <a:rPr lang="sr-Cyrl-RS" sz="2200" dirty="0" smtClean="0"/>
              <a:t>емачка</a:t>
            </a:r>
            <a:r>
              <a:rPr lang="sr-Cyrl-RS" sz="2200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х</a:t>
            </a:r>
            <a:r>
              <a:rPr lang="sr-Cyrl-RS" sz="2200" dirty="0" smtClean="0"/>
              <a:t>идропотенцијал (Скандинавија, Алпи)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п</a:t>
            </a:r>
            <a:r>
              <a:rPr lang="sr-Cyrl-RS" sz="2200" dirty="0" smtClean="0"/>
              <a:t>лодно тло (нпр. Холандија, Данска)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200" dirty="0" smtClean="0"/>
              <a:t>шуме</a:t>
            </a:r>
            <a:r>
              <a:rPr lang="sr-Cyrl-RS" sz="2200" dirty="0" smtClean="0"/>
              <a:t> (нпр. Скандинавија)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Кируна- Шведска</a:t>
            </a:r>
            <a:endParaRPr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 smtClean="0"/>
              <a:t>Рурска област- Њемачка</a:t>
            </a:r>
            <a:endParaRPr lang="en-US" dirty="0"/>
          </a:p>
        </p:txBody>
      </p:sp>
      <p:pic>
        <p:nvPicPr>
          <p:cNvPr id="7" name="Чувар места за садржај 6" descr="Kiruna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3092442"/>
            <a:ext cx="4040188" cy="2690828"/>
          </a:xfrm>
        </p:spPr>
      </p:pic>
      <p:pic>
        <p:nvPicPr>
          <p:cNvPr id="8" name="Чувар места за садржај 7" descr="rur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562600" y="3124200"/>
            <a:ext cx="3302000" cy="228520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Становништво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sz="2400" dirty="0" smtClean="0"/>
              <a:t>Густо насељена регија (Холандија, Белгија, Велика Британија).</a:t>
            </a:r>
          </a:p>
          <a:p>
            <a:r>
              <a:rPr lang="sr-Cyrl-RS" sz="2400" dirty="0" smtClean="0"/>
              <a:t>Неравномјеран размјештај становништва (слабо насељени нордијске земље, југ Италије, Сјеверна Ирска, Шпанија).</a:t>
            </a:r>
          </a:p>
          <a:p>
            <a:r>
              <a:rPr lang="sr-Cyrl-RS" sz="2400" dirty="0" smtClean="0"/>
              <a:t>Висока стопа урбанизације.</a:t>
            </a:r>
            <a:endParaRPr lang="sr-Cyrl-RS" sz="2400" dirty="0" smtClean="0"/>
          </a:p>
          <a:p>
            <a:r>
              <a:rPr lang="sr-Cyrl-RS" sz="2400" dirty="0" smtClean="0"/>
              <a:t>Негативан природни прираштај </a:t>
            </a:r>
            <a:r>
              <a:rPr lang="sr-Cyrl-RS" sz="2400" dirty="0" smtClean="0"/>
              <a:t>становништво или  </a:t>
            </a:r>
            <a:r>
              <a:rPr lang="sr-Cyrl-RS" sz="2400" dirty="0" smtClean="0"/>
              <a:t>стагнира или благо расте због имиграције радне снаге.</a:t>
            </a:r>
          </a:p>
          <a:p>
            <a:r>
              <a:rPr lang="sr-Cyrl-RS" sz="2400" dirty="0" smtClean="0"/>
              <a:t>Повећан удио старих.</a:t>
            </a:r>
          </a:p>
          <a:p>
            <a:r>
              <a:rPr lang="sr-Cyrl-RS" sz="2400" dirty="0" smtClean="0"/>
              <a:t>У привредној структури запосленост је највећа у терцијарном сектору, а </a:t>
            </a:r>
            <a:r>
              <a:rPr lang="sr-Cyrl-RS" sz="2400" dirty="0" smtClean="0"/>
              <a:t>најмања </a:t>
            </a:r>
            <a:r>
              <a:rPr lang="sr-Cyrl-RS" sz="2400" dirty="0" smtClean="0"/>
              <a:t>у примарном.</a:t>
            </a:r>
          </a:p>
          <a:p>
            <a:r>
              <a:rPr lang="sr-Cyrl-RS" sz="2400" dirty="0" smtClean="0"/>
              <a:t>Ниска стопа незапослености.</a:t>
            </a:r>
          </a:p>
          <a:p>
            <a:pPr>
              <a:buNone/>
            </a:pPr>
            <a:endParaRPr lang="sr-Cyrl-RS" sz="2400" dirty="0" smtClean="0"/>
          </a:p>
          <a:p>
            <a:endParaRPr lang="sr-Cyrl-RS" sz="2400" dirty="0" smtClean="0"/>
          </a:p>
          <a:p>
            <a:endParaRPr lang="sr-Cyrl-RS" sz="2400" dirty="0" smtClean="0"/>
          </a:p>
          <a:p>
            <a:endParaRPr lang="sr-Cyrl-R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400" dirty="0" smtClean="0"/>
              <a:t>Правци миграција ка Западној Европи</a:t>
            </a:r>
            <a:endParaRPr lang="en-US" sz="2400" dirty="0"/>
          </a:p>
        </p:txBody>
      </p:sp>
      <p:pic>
        <p:nvPicPr>
          <p:cNvPr id="4" name="Чувар места за садржај 3" descr="pravci savremenih migracija ka yapadnoj evro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2133600"/>
            <a:ext cx="7696200" cy="40386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i="1" dirty="0" smtClean="0"/>
              <a:t>Привреда</a:t>
            </a:r>
            <a:endParaRPr lang="en-US" sz="2800" i="1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Регију карактерише несразмјера удјела у свјетском становништву са удјелом у бруто производу.</a:t>
            </a:r>
          </a:p>
          <a:p>
            <a:r>
              <a:rPr lang="sr-Cyrl-RS" sz="2400" dirty="0" smtClean="0"/>
              <a:t>Акумулирани капитал из процеса колонијализације је улаган у индустријски развој.</a:t>
            </a:r>
          </a:p>
          <a:p>
            <a:r>
              <a:rPr lang="sr-Cyrl-RS" sz="2400" dirty="0" smtClean="0"/>
              <a:t>Индустрија зачета у Великој Британији.</a:t>
            </a:r>
          </a:p>
          <a:p>
            <a:r>
              <a:rPr lang="sr-Cyrl-RS" sz="2400" dirty="0" smtClean="0"/>
              <a:t>Временом су настајали индустријски басени (нпр. Мидландс, Рур, Ломбардија</a:t>
            </a:r>
            <a:r>
              <a:rPr lang="sr-Cyrl-RS" sz="2400" dirty="0" smtClean="0"/>
              <a:t>...).</a:t>
            </a:r>
            <a:endParaRPr lang="sr-Cyrl-RS" sz="2400" dirty="0" smtClean="0"/>
          </a:p>
          <a:p>
            <a:r>
              <a:rPr lang="sr-Cyrl-RS" sz="2400" dirty="0" smtClean="0"/>
              <a:t>Овај р</a:t>
            </a:r>
            <a:r>
              <a:rPr lang="sr-Cyrl-RS" sz="2400" dirty="0" smtClean="0"/>
              <a:t>егион </a:t>
            </a:r>
            <a:r>
              <a:rPr lang="sr-Cyrl-RS" sz="2400" dirty="0" smtClean="0"/>
              <a:t>је први у свијету по производњи челика.</a:t>
            </a:r>
          </a:p>
          <a:p>
            <a:r>
              <a:rPr lang="sr-Cyrl-RS" sz="2400" dirty="0" smtClean="0"/>
              <a:t>Металаургија се развија у лукама због увоза сировина (руде гвожђа</a:t>
            </a:r>
            <a:r>
              <a:rPr lang="sr-Cyrl-RS" sz="2400" dirty="0" smtClean="0"/>
              <a:t>).</a:t>
            </a:r>
            <a:endParaRPr lang="sr-Cyrl-R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ок">
  <a:themeElements>
    <a:clrScheme name="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525</TotalTime>
  <Words>750</Words>
  <Application>Microsoft Office PowerPoint</Application>
  <PresentationFormat>Пројекција на екрану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15</vt:i4>
      </vt:variant>
    </vt:vector>
  </HeadingPairs>
  <TitlesOfParts>
    <vt:vector size="16" baseType="lpstr">
      <vt:lpstr>Ток</vt:lpstr>
      <vt:lpstr>ЕВРОПСКА УНИЈА-  КАРАКТЕРИСТИКЕ ПРОИЗВОДЊЕ</vt:lpstr>
      <vt:lpstr>Слајд 2</vt:lpstr>
      <vt:lpstr>Географски положај</vt:lpstr>
      <vt:lpstr>Слајд 4</vt:lpstr>
      <vt:lpstr>Природни ресурси</vt:lpstr>
      <vt:lpstr>Слајд 6</vt:lpstr>
      <vt:lpstr>Становништво</vt:lpstr>
      <vt:lpstr>Правци миграција ка Западној Европи</vt:lpstr>
      <vt:lpstr>Привреда</vt:lpstr>
      <vt:lpstr>Слајд 10</vt:lpstr>
      <vt:lpstr>Слајд 11</vt:lpstr>
      <vt:lpstr>Неке од индустријских грана представљене сликом</vt:lpstr>
      <vt:lpstr>Пољопривреда</vt:lpstr>
      <vt:lpstr>Саобраћај</vt:lpstr>
      <vt:lpstr>Слајд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ЕВРОПСКА УНИЈА-  КАРАКТЕРИСТИКЕ ПРОИЗВОДЊЕ</dc:title>
  <dc:creator>Stjepan</dc:creator>
  <cp:lastModifiedBy>Stjepan</cp:lastModifiedBy>
  <cp:revision>4</cp:revision>
  <dcterms:created xsi:type="dcterms:W3CDTF">2020-05-09T20:58:42Z</dcterms:created>
  <dcterms:modified xsi:type="dcterms:W3CDTF">2020-05-10T20:28:01Z</dcterms:modified>
</cp:coreProperties>
</file>