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963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Наслов слајд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угао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угао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угао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Наслов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9" name="Поднаслов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  <p:sp>
        <p:nvSpPr>
          <p:cNvPr id="28" name="Чувар места за датум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7" name="Чувар места за подножје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Чувар места за број слај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и наслов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авоугао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угао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угао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Чувар места за садржај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ље одељк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7" name="Правоугао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угао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угао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2" name="Чувар места за датум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3" name="Чувар места за број слај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Чувар места за подножје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9" name="Чувар места за садржај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1" name="Чувар места за садржај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8" name="Чувар места за датум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0" name="Чувар места за број слај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Чувар места за подножје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1" name="Чувар места за садржај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3" name="Чувар места за садржај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0" name="Чувар места за датум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2" name="Чувар места за број слај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Чувар места за подножје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Чувар места за 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15" name="Чувар места за 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9" name="Чувар места за садржај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Слика са натписо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8" name="Правоугао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угао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угао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1" name="Правоугао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Чувар места за датум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3" name="Чувар места за број слај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Чувар места за подножје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r-Cyrl-CS" smtClean="0"/>
              <a:t>Кликните на икону да бисте додали слику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Чувар места за наслов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3" name="Чувар места за 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14" name="Чувар места за датум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0EF4CE-1F88-4E83-8505-4ADA07577F6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авоугао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угао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угао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Чувар места за број слај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21DF2FD-7F26-415A-8833-A68CB2C21E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r-Cyrl-RS" dirty="0" smtClean="0"/>
              <a:t>ЗЕМЉИШТЕ</a:t>
            </a:r>
            <a:endParaRPr lang="en-US" dirty="0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r-Cyrl-RS" sz="3200" dirty="0" smtClean="0"/>
              <a:t>(тло или педолошки покривач)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s-Cyrl-BA" sz="2400" dirty="0" smtClean="0">
                <a:solidFill>
                  <a:schemeClr val="tx1"/>
                </a:solidFill>
              </a:rPr>
              <a:t>А</a:t>
            </a:r>
            <a:r>
              <a:rPr lang="sr-Cyrl-RS" sz="2400" dirty="0" smtClean="0">
                <a:solidFill>
                  <a:schemeClr val="tx1"/>
                </a:solidFill>
              </a:rPr>
              <a:t>зонална земљишта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z="2400" dirty="0" smtClean="0"/>
              <a:t>Имају мање распростирање</a:t>
            </a:r>
          </a:p>
          <a:p>
            <a:r>
              <a:rPr lang="sr-Cyrl-RS" sz="2400" dirty="0" smtClean="0"/>
              <a:t>У азонална или неразвијена земљишта спадају млада тла у којима процес педогенезе није дошао до краја: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100" dirty="0" smtClean="0">
                <a:solidFill>
                  <a:srgbClr val="C00000"/>
                </a:solidFill>
              </a:rPr>
              <a:t>а</a:t>
            </a:r>
            <a:r>
              <a:rPr lang="sr-Cyrl-RS" sz="2100" dirty="0" smtClean="0">
                <a:solidFill>
                  <a:srgbClr val="C00000"/>
                </a:solidFill>
              </a:rPr>
              <a:t>лувијална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100" dirty="0" smtClean="0">
                <a:solidFill>
                  <a:srgbClr val="C00000"/>
                </a:solidFill>
              </a:rPr>
              <a:t>м</a:t>
            </a:r>
            <a:r>
              <a:rPr lang="sr-Cyrl-RS" sz="2100" dirty="0" smtClean="0">
                <a:solidFill>
                  <a:srgbClr val="C00000"/>
                </a:solidFill>
              </a:rPr>
              <a:t>очварна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100" dirty="0" smtClean="0">
                <a:solidFill>
                  <a:srgbClr val="C00000"/>
                </a:solidFill>
              </a:rPr>
              <a:t>д</a:t>
            </a:r>
            <a:r>
              <a:rPr lang="sr-Cyrl-RS" sz="2100" dirty="0" smtClean="0">
                <a:solidFill>
                  <a:srgbClr val="C00000"/>
                </a:solidFill>
              </a:rPr>
              <a:t>елувијална</a:t>
            </a:r>
          </a:p>
          <a:p>
            <a:pPr lvl="1">
              <a:buFont typeface="Wingdings" pitchFamily="2" charset="2"/>
              <a:buChar char="Ø"/>
            </a:pPr>
            <a:r>
              <a:rPr lang="bs-Cyrl-BA" sz="2100" dirty="0" smtClean="0">
                <a:solidFill>
                  <a:srgbClr val="C00000"/>
                </a:solidFill>
              </a:rPr>
              <a:t>а</a:t>
            </a:r>
            <a:r>
              <a:rPr lang="sr-Cyrl-RS" sz="2100" dirty="0" smtClean="0">
                <a:solidFill>
                  <a:srgbClr val="C00000"/>
                </a:solidFill>
              </a:rPr>
              <a:t>нтропогена </a:t>
            </a:r>
          </a:p>
          <a:p>
            <a:r>
              <a:rPr lang="sr-Cyrl-RS" sz="2400" dirty="0" smtClean="0"/>
              <a:t>Антропогена тла настају онда када човјек битно измјени својства примарног земљишта</a:t>
            </a:r>
          </a:p>
          <a:p>
            <a:r>
              <a:rPr lang="sr-Cyrl-RS" sz="2400" dirty="0" smtClean="0"/>
              <a:t>Алувијална тла настају поред ријека, таложењем ријечног наноса у алувијалној равни </a:t>
            </a:r>
          </a:p>
          <a:p>
            <a:endParaRPr lang="sr-Cyrl-RS" sz="2400" dirty="0" smtClean="0"/>
          </a:p>
          <a:p>
            <a:pPr lvl="1">
              <a:buFont typeface="Wingdings" pitchFamily="2" charset="2"/>
              <a:buChar char="Ø"/>
            </a:pPr>
            <a:endParaRPr lang="sr-Cyrl-RS" sz="2100" dirty="0" smtClean="0"/>
          </a:p>
          <a:p>
            <a:pPr lvl="1">
              <a:buFont typeface="Wingdings" pitchFamily="2" charset="2"/>
              <a:buChar char="Ø"/>
            </a:pP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Делувијална тла настају акумулацијом спираног материјала са виших падинских простора</a:t>
            </a:r>
          </a:p>
          <a:p>
            <a:r>
              <a:rPr lang="sr-Cyrl-RS" sz="2400" dirty="0" smtClean="0"/>
              <a:t>Мочварна тла су презасићена водом, обично због високих изданских вода које су избиле на површину</a:t>
            </a:r>
            <a:endParaRPr lang="en-US" sz="2400" dirty="0"/>
          </a:p>
        </p:txBody>
      </p:sp>
      <p:pic>
        <p:nvPicPr>
          <p:cNvPr id="4" name="Слика 3" descr="aluvijalno tl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3429000"/>
            <a:ext cx="2381250" cy="1676400"/>
          </a:xfrm>
          <a:prstGeom prst="rect">
            <a:avLst/>
          </a:prstGeom>
        </p:spPr>
      </p:pic>
      <p:pic>
        <p:nvPicPr>
          <p:cNvPr id="5" name="Слика 4" descr="mo;varno tl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2800" y="4191000"/>
            <a:ext cx="2466975" cy="1847850"/>
          </a:xfrm>
          <a:prstGeom prst="rect">
            <a:avLst/>
          </a:prstGeom>
        </p:spPr>
      </p:pic>
      <p:pic>
        <p:nvPicPr>
          <p:cNvPr id="6" name="Слика 5" descr="deluviju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200" y="3429000"/>
            <a:ext cx="3175000" cy="1930400"/>
          </a:xfrm>
          <a:prstGeom prst="rect">
            <a:avLst/>
          </a:prstGeom>
        </p:spPr>
      </p:pic>
      <p:sp>
        <p:nvSpPr>
          <p:cNvPr id="7" name="Стрелица надесно 6"/>
          <p:cNvSpPr/>
          <p:nvPr/>
        </p:nvSpPr>
        <p:spPr>
          <a:xfrm>
            <a:off x="914400" y="4038600"/>
            <a:ext cx="1524000" cy="4572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sr-Cyrl-RS" sz="1200" dirty="0"/>
              <a:t>а</a:t>
            </a:r>
            <a:r>
              <a:rPr lang="sr-Cyrl-RS" sz="1200" dirty="0" smtClean="0"/>
              <a:t>лувијална </a:t>
            </a:r>
            <a:endParaRPr lang="sr-Cyrl-RS" sz="1200" dirty="0" smtClean="0">
              <a:solidFill>
                <a:srgbClr val="C00000"/>
              </a:solidFill>
            </a:endParaRPr>
          </a:p>
        </p:txBody>
      </p:sp>
      <p:sp>
        <p:nvSpPr>
          <p:cNvPr id="8" name="Стрелица налево 7"/>
          <p:cNvSpPr/>
          <p:nvPr/>
        </p:nvSpPr>
        <p:spPr>
          <a:xfrm>
            <a:off x="4343400" y="5410200"/>
            <a:ext cx="12954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м</a:t>
            </a:r>
            <a:r>
              <a:rPr lang="sr-Cyrl-RS" sz="1400" dirty="0" smtClean="0">
                <a:solidFill>
                  <a:schemeClr val="tx1"/>
                </a:solidFill>
              </a:rPr>
              <a:t>очварна</a:t>
            </a:r>
            <a:r>
              <a:rPr lang="sr-Cyrl-RS" dirty="0" smtClean="0"/>
              <a:t> </a:t>
            </a:r>
            <a:endParaRPr lang="en-US" dirty="0"/>
          </a:p>
        </p:txBody>
      </p:sp>
      <p:sp>
        <p:nvSpPr>
          <p:cNvPr id="9" name="Стрелица налево 8"/>
          <p:cNvSpPr/>
          <p:nvPr/>
        </p:nvSpPr>
        <p:spPr>
          <a:xfrm>
            <a:off x="6781800" y="4572000"/>
            <a:ext cx="1524000" cy="457200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д</a:t>
            </a:r>
            <a:r>
              <a:rPr lang="sr-Cyrl-RS" sz="1400" dirty="0" smtClean="0">
                <a:solidFill>
                  <a:schemeClr val="tx1"/>
                </a:solidFill>
              </a:rPr>
              <a:t>елувијална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sz="3200" dirty="0" smtClean="0"/>
              <a:t>Значај, угроженост и заштита</a:t>
            </a:r>
            <a:br>
              <a:rPr lang="sr-Cyrl-RS" sz="3200" dirty="0" smtClean="0"/>
            </a:br>
            <a:r>
              <a:rPr lang="sr-Cyrl-RS" sz="3200" dirty="0" smtClean="0"/>
              <a:t> земљишта</a:t>
            </a:r>
            <a:endParaRPr lang="en-US" sz="32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z="2400" dirty="0" smtClean="0"/>
              <a:t>Земљиште чини битан елемент природне средине и основу  производње људске и сточне хране</a:t>
            </a:r>
          </a:p>
          <a:p>
            <a:r>
              <a:rPr lang="bs-Cyrl-BA" sz="2400" dirty="0" smtClean="0"/>
              <a:t>П</a:t>
            </a:r>
            <a:r>
              <a:rPr lang="sr-Cyrl-RS" sz="2400" dirty="0" smtClean="0"/>
              <a:t>роцес стварања тла је спор и дуготрајан</a:t>
            </a:r>
          </a:p>
          <a:p>
            <a:r>
              <a:rPr lang="bs-Cyrl-BA" sz="2400" dirty="0" smtClean="0"/>
              <a:t>З</a:t>
            </a:r>
            <a:r>
              <a:rPr lang="sr-Cyrl-RS" sz="2400" dirty="0" smtClean="0"/>
              <a:t>емљиште је највише угрожено процесом ерозије- разарања и одношења површинским водама</a:t>
            </a:r>
          </a:p>
          <a:p>
            <a:r>
              <a:rPr lang="bs-Cyrl-BA" sz="2400" dirty="0" smtClean="0"/>
              <a:t>В</a:t>
            </a:r>
            <a:r>
              <a:rPr lang="sr-Cyrl-RS" sz="2400" dirty="0" smtClean="0"/>
              <a:t>егетација је важан услов спречавања ерозивног процеса</a:t>
            </a:r>
          </a:p>
          <a:p>
            <a:r>
              <a:rPr lang="bs-Cyrl-BA" sz="2400" dirty="0" smtClean="0"/>
              <a:t>Е</a:t>
            </a:r>
            <a:r>
              <a:rPr lang="sr-Cyrl-RS" sz="2400" dirty="0" smtClean="0"/>
              <a:t>розијом настају разни облици: бразде, вододерине, јаруге или се стварају рђаве земље , чиме се привредни значај површине у потпуности изгуби</a:t>
            </a:r>
          </a:p>
          <a:p>
            <a:r>
              <a:rPr lang="bs-Cyrl-BA" sz="2400" dirty="0" smtClean="0"/>
              <a:t>Д</a:t>
            </a:r>
            <a:r>
              <a:rPr lang="sr-Cyrl-RS" sz="2400" dirty="0" smtClean="0"/>
              <a:t>ефлација (издувавање) је такође процес који угрожава тло</a:t>
            </a:r>
          </a:p>
          <a:p>
            <a:endParaRPr lang="sr-Cyrl-R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s-Cyrl-BA" sz="2400" dirty="0" smtClean="0"/>
              <a:t>Н</a:t>
            </a:r>
            <a:r>
              <a:rPr lang="sr-Cyrl-RS" sz="2400" dirty="0" smtClean="0"/>
              <a:t>еке површине може захватити процес заслањивања </a:t>
            </a:r>
            <a:r>
              <a:rPr lang="sr-Cyrl-RS" sz="2400" dirty="0" smtClean="0"/>
              <a:t>тла, што утиче на смањење приноса</a:t>
            </a:r>
          </a:p>
          <a:p>
            <a:r>
              <a:rPr lang="sr-Cyrl-RS" sz="2400" dirty="0" smtClean="0"/>
              <a:t>Загађивање земљишта је посљедица </a:t>
            </a:r>
          </a:p>
          <a:p>
            <a:pPr>
              <a:buNone/>
            </a:pPr>
            <a:r>
              <a:rPr lang="sr-Cyrl-RS" sz="2400" dirty="0" smtClean="0"/>
              <a:t>      неадекватног одлагања отпадних </a:t>
            </a:r>
          </a:p>
          <a:p>
            <a:pPr>
              <a:buNone/>
            </a:pPr>
            <a:r>
              <a:rPr lang="sr-Cyrl-RS" sz="2400" dirty="0" smtClean="0"/>
              <a:t>      материја, употребе хемијских </a:t>
            </a:r>
          </a:p>
          <a:p>
            <a:pPr>
              <a:buNone/>
            </a:pPr>
            <a:r>
              <a:rPr lang="sr-Cyrl-RS" sz="2400" dirty="0" smtClean="0"/>
              <a:t>      средстава у пољопривреди, рударска дјелатност  итд.</a:t>
            </a:r>
          </a:p>
          <a:p>
            <a:endParaRPr lang="en-US" sz="2400" dirty="0"/>
          </a:p>
        </p:txBody>
      </p:sp>
      <p:pic>
        <p:nvPicPr>
          <p:cNvPr id="4" name="Слика 3" descr="erozija bed lends.jpg"/>
          <p:cNvPicPr>
            <a:picLocks noChangeAspect="1"/>
          </p:cNvPicPr>
          <p:nvPr/>
        </p:nvPicPr>
        <p:blipFill>
          <a:blip r:embed="rId2" cstate="print"/>
          <a:srcRect l="3089" t="12371"/>
          <a:stretch>
            <a:fillRect/>
          </a:stretch>
        </p:blipFill>
        <p:spPr>
          <a:xfrm>
            <a:off x="6096000" y="2057400"/>
            <a:ext cx="2390775" cy="1619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Хоризонтални пергамент 4"/>
          <p:cNvSpPr/>
          <p:nvPr/>
        </p:nvSpPr>
        <p:spPr>
          <a:xfrm>
            <a:off x="6705600" y="2057400"/>
            <a:ext cx="1600200" cy="457200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tx1"/>
                </a:solidFill>
              </a:rPr>
              <a:t>рђаве земље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Слика 5" descr="zagadjivanje tl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4267200"/>
            <a:ext cx="2543175" cy="1752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Слика 7" descr="zagadjivanje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4191000"/>
            <a:ext cx="2590800" cy="1828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Слика 8" descr="herbicidi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4267200"/>
            <a:ext cx="2743200" cy="1752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Хоризонтални пергамент 10"/>
          <p:cNvSpPr/>
          <p:nvPr/>
        </p:nvSpPr>
        <p:spPr>
          <a:xfrm>
            <a:off x="914400" y="4267200"/>
            <a:ext cx="2057400" cy="381000"/>
          </a:xfrm>
          <a:prstGeom prst="horizontalScroll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tx1"/>
                </a:solidFill>
              </a:rPr>
              <a:t>хемизација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Хоризонтални пергамент 11"/>
          <p:cNvSpPr/>
          <p:nvPr/>
        </p:nvSpPr>
        <p:spPr>
          <a:xfrm>
            <a:off x="3962400" y="4191000"/>
            <a:ext cx="1524000" cy="304800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s-Cyrl-BA" dirty="0" smtClean="0">
                <a:solidFill>
                  <a:schemeClr val="tx1"/>
                </a:solidFill>
              </a:rPr>
              <a:t>отпад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Хоризонтални пергамент 12"/>
          <p:cNvSpPr/>
          <p:nvPr/>
        </p:nvSpPr>
        <p:spPr>
          <a:xfrm>
            <a:off x="7010400" y="4191000"/>
            <a:ext cx="1752600" cy="381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tx1"/>
                </a:solidFill>
              </a:rPr>
              <a:t>рударство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z="2400" dirty="0" smtClean="0"/>
              <a:t>Географија се бави проучавањем земљишта у мјери у којој је то неопходно за разумијевање свеукупног живота на Земљи (у чему земљиште има веома важну улогу)</a:t>
            </a:r>
          </a:p>
          <a:p>
            <a:r>
              <a:rPr lang="sr-Cyrl-RS" sz="2400" u="sng" dirty="0" smtClean="0"/>
              <a:t>Педогенеза </a:t>
            </a:r>
            <a:r>
              <a:rPr lang="sr-Cyrl-RS" sz="2400" dirty="0" smtClean="0"/>
              <a:t>је процес настанка земљишта</a:t>
            </a:r>
          </a:p>
          <a:p>
            <a:r>
              <a:rPr lang="sr-Cyrl-RS" sz="2400" u="sng" dirty="0" smtClean="0"/>
              <a:t>Педологија</a:t>
            </a:r>
            <a:r>
              <a:rPr lang="sr-Cyrl-RS" sz="2400" dirty="0" smtClean="0"/>
              <a:t> је научна географска дисциплина која изучава настанак, развој, особине и распростирање појединих типова тла</a:t>
            </a:r>
          </a:p>
          <a:p>
            <a:r>
              <a:rPr lang="bs-Cyrl-BA" sz="2400" dirty="0" smtClean="0"/>
              <a:t>Земљ</a:t>
            </a:r>
            <a:r>
              <a:rPr lang="sr-Cyrl-RS" sz="2400" dirty="0" smtClean="0"/>
              <a:t>иште или тло је растресити површински слој литосфере који одликује плодност</a:t>
            </a:r>
          </a:p>
          <a:p>
            <a:r>
              <a:rPr lang="sr-Cyrl-RS" sz="2400" dirty="0" smtClean="0"/>
              <a:t>Настаје распадањем стијене као минеролошке основе која се обогаћаује хумусом</a:t>
            </a:r>
          </a:p>
          <a:p>
            <a:r>
              <a:rPr lang="bs-Cyrl-BA" sz="2400" u="sng" dirty="0" smtClean="0"/>
              <a:t>Х</a:t>
            </a:r>
            <a:r>
              <a:rPr lang="sr-Cyrl-RS" sz="2400" u="sng" dirty="0" smtClean="0"/>
              <a:t>умус </a:t>
            </a:r>
            <a:r>
              <a:rPr lang="sr-Cyrl-RS" sz="2400" dirty="0" smtClean="0"/>
              <a:t>је распаднута органска материја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Чувар места за садржај 6" descr="humus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09600" y="2590800"/>
            <a:ext cx="3886200" cy="2895600"/>
          </a:xfrm>
        </p:spPr>
      </p:pic>
      <p:pic>
        <p:nvPicPr>
          <p:cNvPr id="8" name="Чувар места за садржај 7" descr="humus 1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00600" y="2590800"/>
            <a:ext cx="3886200" cy="2895600"/>
          </a:xfrm>
        </p:spPr>
      </p:pic>
      <p:sp>
        <p:nvSpPr>
          <p:cNvPr id="5" name="Чувар места за 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1"/>
                </a:solidFill>
              </a:rPr>
              <a:t>хумус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Чувар места за 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 smtClean="0"/>
              <a:t>Основни типови земљишта</a:t>
            </a:r>
            <a:endParaRPr lang="en-US" sz="32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У зависности од састава подлоге, климе, рељефа, вегетације и утицаја човјека настало  је више типова земљишта</a:t>
            </a:r>
          </a:p>
          <a:p>
            <a:r>
              <a:rPr lang="sr-Cyrl-RS" sz="2400" dirty="0" smtClean="0"/>
              <a:t>Постоји више начина класификације тла, а најчешћа је подјела на зонална (развијена) и азонална (неразвијена)</a:t>
            </a:r>
          </a:p>
          <a:p>
            <a:r>
              <a:rPr lang="sr-Cyrl-RS" sz="2400" dirty="0" smtClean="0"/>
              <a:t>Зонална или развијена земљишта су:</a:t>
            </a:r>
          </a:p>
          <a:p>
            <a:pPr lvl="2">
              <a:buFont typeface="Wingdings" pitchFamily="2" charset="2"/>
              <a:buChar char="Ø"/>
            </a:pPr>
            <a:r>
              <a:rPr lang="bs-Cyrl-BA" sz="2000" dirty="0" smtClean="0">
                <a:solidFill>
                  <a:srgbClr val="C00000"/>
                </a:solidFill>
              </a:rPr>
              <a:t>ц</a:t>
            </a:r>
            <a:r>
              <a:rPr lang="sr-Cyrl-RS" sz="2000" dirty="0" smtClean="0">
                <a:solidFill>
                  <a:srgbClr val="C00000"/>
                </a:solidFill>
              </a:rPr>
              <a:t>рнице (чернозем)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2000" dirty="0" smtClean="0">
                <a:solidFill>
                  <a:srgbClr val="C00000"/>
                </a:solidFill>
              </a:rPr>
              <a:t>подзоли (пепељуше)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2000" dirty="0" smtClean="0">
                <a:solidFill>
                  <a:srgbClr val="C00000"/>
                </a:solidFill>
              </a:rPr>
              <a:t>црвенице</a:t>
            </a:r>
          </a:p>
          <a:p>
            <a:pPr lvl="2">
              <a:buFont typeface="Wingdings" pitchFamily="2" charset="2"/>
              <a:buChar char="Ø"/>
            </a:pPr>
            <a:r>
              <a:rPr lang="sr-Cyrl-RS" sz="2000" dirty="0" smtClean="0">
                <a:solidFill>
                  <a:srgbClr val="C00000"/>
                </a:solidFill>
              </a:rPr>
              <a:t>смонице</a:t>
            </a:r>
          </a:p>
          <a:p>
            <a:pPr lvl="2">
              <a:buFont typeface="Wingdings" pitchFamily="2" charset="2"/>
              <a:buChar char="Ø"/>
            </a:pPr>
            <a:r>
              <a:rPr lang="bs-Cyrl-BA" sz="2000" dirty="0" smtClean="0">
                <a:solidFill>
                  <a:srgbClr val="C00000"/>
                </a:solidFill>
              </a:rPr>
              <a:t>г</a:t>
            </a:r>
            <a:r>
              <a:rPr lang="sr-Cyrl-RS" sz="2000" dirty="0" smtClean="0">
                <a:solidFill>
                  <a:srgbClr val="C00000"/>
                </a:solidFill>
              </a:rPr>
              <a:t>ајњаче 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s-Cyrl-BA" sz="2400" dirty="0" smtClean="0">
                <a:solidFill>
                  <a:schemeClr val="bg2">
                    <a:lumMod val="75000"/>
                  </a:schemeClr>
                </a:solidFill>
              </a:rPr>
              <a:t>ц</a:t>
            </a:r>
            <a:r>
              <a:rPr lang="sr-Cyrl-RS" sz="2400" dirty="0" smtClean="0">
                <a:solidFill>
                  <a:schemeClr val="bg2">
                    <a:lumMod val="75000"/>
                  </a:schemeClr>
                </a:solidFill>
              </a:rPr>
              <a:t>рнице (чернозем)</a:t>
            </a:r>
            <a:endParaRPr lang="en-US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r>
              <a:rPr lang="bs-Cyrl-BA" sz="2400" dirty="0" smtClean="0"/>
              <a:t>П</a:t>
            </a:r>
            <a:r>
              <a:rPr lang="sr-Cyrl-RS" sz="2400" dirty="0" smtClean="0"/>
              <a:t>редстављају најплоднији тип земљишта веома богат хумусом</a:t>
            </a:r>
          </a:p>
          <a:p>
            <a:r>
              <a:rPr lang="sr-Cyrl-RS" sz="2400" dirty="0" smtClean="0"/>
              <a:t>Настале су у равницама у условима континенталне климе</a:t>
            </a:r>
          </a:p>
          <a:p>
            <a:r>
              <a:rPr lang="bs-Cyrl-BA" sz="2400" dirty="0" smtClean="0"/>
              <a:t>Њ</a:t>
            </a:r>
            <a:r>
              <a:rPr lang="sr-Cyrl-RS" sz="2400" dirty="0" smtClean="0"/>
              <a:t>ихова природна вегетација су степе</a:t>
            </a:r>
          </a:p>
          <a:p>
            <a:r>
              <a:rPr lang="bs-Cyrl-BA" sz="2400" dirty="0" smtClean="0"/>
              <a:t>З</a:t>
            </a:r>
            <a:r>
              <a:rPr lang="sr-Cyrl-RS" sz="2400" dirty="0" smtClean="0"/>
              <a:t>бог плодности и значајне насељености , области црница су данас најважнија оранична подручја  </a:t>
            </a:r>
          </a:p>
          <a:p>
            <a:r>
              <a:rPr lang="sr-Cyrl-RS" sz="2400" dirty="0" smtClean="0"/>
              <a:t>Распростиру се у Источноевропској и Панонској низији, дијеловима САД-а, у Аргентини</a:t>
            </a:r>
          </a:p>
          <a:p>
            <a:endParaRPr lang="sr-Cyrl-RS" sz="2400" dirty="0" smtClean="0"/>
          </a:p>
          <a:p>
            <a:pPr>
              <a:buNone/>
            </a:pPr>
            <a:r>
              <a:rPr lang="sr-Cyrl-RS" sz="2400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endParaRPr lang="sr-Cyrl-RS" sz="2400" dirty="0" smtClean="0"/>
          </a:p>
          <a:p>
            <a:endParaRPr lang="en-US" sz="2400" dirty="0"/>
          </a:p>
        </p:txBody>
      </p:sp>
      <p:pic>
        <p:nvPicPr>
          <p:cNvPr id="6" name="Слика 5" descr="cernozem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4648200"/>
            <a:ext cx="2514600" cy="18192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Слика 7" descr="cernoze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5029200"/>
            <a:ext cx="3095625" cy="14763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s-Cyrl-BA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</a:t>
            </a:r>
            <a:r>
              <a:rPr lang="sr-Cyrl-R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одзоли (пепељуше)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Подзоли настају у областима веће количине падавина</a:t>
            </a:r>
          </a:p>
          <a:p>
            <a:r>
              <a:rPr lang="sr-Cyrl-RS" sz="2400" dirty="0" smtClean="0"/>
              <a:t>Због испирања продуктивне материје имају сиву боју</a:t>
            </a:r>
          </a:p>
          <a:p>
            <a:r>
              <a:rPr lang="bs-Cyrl-BA" sz="2400" dirty="0" smtClean="0"/>
              <a:t>С</a:t>
            </a:r>
            <a:r>
              <a:rPr lang="sr-Cyrl-RS" sz="2400" dirty="0" smtClean="0"/>
              <a:t>падају у групу слабије плодних земљишта</a:t>
            </a:r>
          </a:p>
          <a:p>
            <a:r>
              <a:rPr lang="bs-Cyrl-BA" sz="2400" dirty="0" smtClean="0"/>
              <a:t>П</a:t>
            </a:r>
            <a:r>
              <a:rPr lang="sr-Cyrl-RS" sz="2400" dirty="0" smtClean="0"/>
              <a:t>риродна вегетација која се развија на подзолима су шуме</a:t>
            </a:r>
          </a:p>
          <a:p>
            <a:r>
              <a:rPr lang="bs-Cyrl-BA" sz="2400" dirty="0" smtClean="0"/>
              <a:t>Веома су распрострањен тип тла у свијету</a:t>
            </a:r>
            <a:endParaRPr lang="en-US" sz="2400" dirty="0"/>
          </a:p>
        </p:txBody>
      </p:sp>
      <p:pic>
        <p:nvPicPr>
          <p:cNvPr id="4" name="Слика 3" descr="podz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4314825"/>
            <a:ext cx="2514600" cy="1857375"/>
          </a:xfrm>
          <a:prstGeom prst="rect">
            <a:avLst/>
          </a:prstGeom>
        </p:spPr>
      </p:pic>
      <p:pic>
        <p:nvPicPr>
          <p:cNvPr id="5" name="Слика 4" descr="podyol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4343400"/>
            <a:ext cx="2895600" cy="1828800"/>
          </a:xfrm>
          <a:prstGeom prst="rect">
            <a:avLst/>
          </a:prstGeom>
        </p:spPr>
      </p:pic>
      <p:sp>
        <p:nvSpPr>
          <p:cNvPr id="6" name="Стрелица надесно 5"/>
          <p:cNvSpPr/>
          <p:nvPr/>
        </p:nvSpPr>
        <p:spPr>
          <a:xfrm>
            <a:off x="6096000" y="5029200"/>
            <a:ext cx="1143000" cy="381000"/>
          </a:xfrm>
          <a:prstGeom prst="rightArrow">
            <a:avLst>
              <a:gd name="adj1" fmla="val 62308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s-Cyrl-BA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</a:t>
            </a:r>
            <a:r>
              <a:rPr lang="sr-Cyrl-R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одзол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s-Cyrl-BA" sz="2400" dirty="0" smtClean="0">
                <a:solidFill>
                  <a:schemeClr val="bg2">
                    <a:lumMod val="25000"/>
                  </a:schemeClr>
                </a:solidFill>
              </a:rPr>
              <a:t>ц</a:t>
            </a:r>
            <a:r>
              <a:rPr lang="sr-Cyrl-RS" sz="2400" dirty="0" smtClean="0">
                <a:solidFill>
                  <a:schemeClr val="bg2">
                    <a:lumMod val="25000"/>
                  </a:schemeClr>
                </a:solidFill>
              </a:rPr>
              <a:t>рвенице (</a:t>
            </a:r>
            <a:r>
              <a:rPr lang="en-GB" sz="2400" dirty="0" smtClean="0">
                <a:solidFill>
                  <a:schemeClr val="bg2">
                    <a:lumMod val="25000"/>
                  </a:schemeClr>
                </a:solidFill>
              </a:rPr>
              <a:t>terra </a:t>
            </a:r>
            <a:r>
              <a:rPr lang="en-GB" sz="2400" dirty="0" err="1" smtClean="0">
                <a:solidFill>
                  <a:schemeClr val="bg2">
                    <a:lumMod val="25000"/>
                  </a:schemeClr>
                </a:solidFill>
              </a:rPr>
              <a:t>rossa</a:t>
            </a:r>
            <a:r>
              <a:rPr lang="sr-Cyrl-RS" sz="2400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s-Cyrl-BA" sz="2400" dirty="0" smtClean="0"/>
              <a:t>Ц</a:t>
            </a:r>
            <a:r>
              <a:rPr lang="sr-Cyrl-RS" sz="2400" dirty="0" smtClean="0"/>
              <a:t>рвенице су земљишта карактеристична за тропске просторе и крашке области</a:t>
            </a:r>
            <a:endParaRPr lang="sr-Cyrl-RS" sz="2400" dirty="0" smtClean="0"/>
          </a:p>
          <a:p>
            <a:r>
              <a:rPr lang="bs-Cyrl-BA" sz="2400" dirty="0" smtClean="0"/>
              <a:t>Д</a:t>
            </a:r>
            <a:r>
              <a:rPr lang="sr-Cyrl-RS" sz="2400" dirty="0" smtClean="0"/>
              <a:t>обро су заступљене у области медитерана, али и у другим областима</a:t>
            </a:r>
          </a:p>
          <a:p>
            <a:r>
              <a:rPr lang="bs-Cyrl-BA" sz="2400" dirty="0" smtClean="0"/>
              <a:t>Њ</a:t>
            </a:r>
            <a:r>
              <a:rPr lang="sr-Cyrl-RS" sz="2400" dirty="0" smtClean="0"/>
              <a:t>ихова црвена боја потиче од  веће концентрације гвожђа, а има мало хумуса</a:t>
            </a:r>
            <a:endParaRPr lang="en-US" sz="2400" dirty="0"/>
          </a:p>
        </p:txBody>
      </p:sp>
      <p:pic>
        <p:nvPicPr>
          <p:cNvPr id="4" name="Слика 3" descr="crven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4267200"/>
            <a:ext cx="2466975" cy="1847850"/>
          </a:xfrm>
          <a:prstGeom prst="rect">
            <a:avLst/>
          </a:prstGeom>
        </p:spPr>
      </p:pic>
      <p:pic>
        <p:nvPicPr>
          <p:cNvPr id="5" name="Слика 4" descr="crvenice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4267200"/>
            <a:ext cx="3133725" cy="1704975"/>
          </a:xfrm>
          <a:prstGeom prst="rect">
            <a:avLst/>
          </a:prstGeom>
        </p:spPr>
      </p:pic>
      <p:sp>
        <p:nvSpPr>
          <p:cNvPr id="6" name="Стрелица надесно 5"/>
          <p:cNvSpPr/>
          <p:nvPr/>
        </p:nvSpPr>
        <p:spPr>
          <a:xfrm>
            <a:off x="5410200" y="4495800"/>
            <a:ext cx="1371600" cy="5334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2">
                    <a:lumMod val="25000"/>
                  </a:schemeClr>
                </a:solidFill>
              </a:rPr>
              <a:t>terra </a:t>
            </a:r>
            <a:r>
              <a:rPr lang="en-GB" dirty="0" err="1" smtClean="0">
                <a:solidFill>
                  <a:schemeClr val="bg2">
                    <a:lumMod val="25000"/>
                  </a:schemeClr>
                </a:solidFill>
              </a:rPr>
              <a:t>rossa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dirty="0" smtClean="0">
                <a:solidFill>
                  <a:schemeClr val="tx1"/>
                </a:solidFill>
              </a:rPr>
              <a:t>смонице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Смонице су доста збијена и за обраду тешка земљишта</a:t>
            </a:r>
          </a:p>
          <a:p>
            <a:r>
              <a:rPr lang="bs-Cyrl-BA" sz="2400" dirty="0" smtClean="0"/>
              <a:t>О</a:t>
            </a:r>
            <a:r>
              <a:rPr lang="sr-Cyrl-RS" sz="2400" dirty="0" smtClean="0"/>
              <a:t>не су најчешће долинска тла, покривена травом или шумом</a:t>
            </a:r>
          </a:p>
          <a:p>
            <a:r>
              <a:rPr lang="bs-Cyrl-BA" sz="2400" dirty="0" smtClean="0"/>
              <a:t>ј</a:t>
            </a:r>
            <a:r>
              <a:rPr lang="sr-Cyrl-RS" sz="2400" dirty="0" smtClean="0"/>
              <a:t>ављају се и на старим ријечним терасама и мјестима исушених језера</a:t>
            </a:r>
            <a:endParaRPr lang="en-US" sz="2400" dirty="0"/>
          </a:p>
        </p:txBody>
      </p:sp>
      <p:pic>
        <p:nvPicPr>
          <p:cNvPr id="4" name="Слика 3" descr="smon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3810000"/>
            <a:ext cx="1676400" cy="2438400"/>
          </a:xfrm>
          <a:prstGeom prst="rect">
            <a:avLst/>
          </a:prstGeom>
        </p:spPr>
      </p:pic>
      <p:pic>
        <p:nvPicPr>
          <p:cNvPr id="5" name="Слика 4" descr="smonice 2.png"/>
          <p:cNvPicPr>
            <a:picLocks noChangeAspect="1"/>
          </p:cNvPicPr>
          <p:nvPr/>
        </p:nvPicPr>
        <p:blipFill>
          <a:blip r:embed="rId3" cstate="print"/>
          <a:srcRect l="57135" t="52034"/>
          <a:stretch>
            <a:fillRect/>
          </a:stretch>
        </p:blipFill>
        <p:spPr>
          <a:xfrm>
            <a:off x="4267200" y="3733800"/>
            <a:ext cx="3737139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гајњаче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s-Cyrl-BA" sz="2400" dirty="0" smtClean="0"/>
              <a:t>Г</a:t>
            </a:r>
            <a:r>
              <a:rPr lang="sr-Cyrl-RS" sz="2400" dirty="0" smtClean="0"/>
              <a:t>ајњаче су смеђа земљишта средње плодности</a:t>
            </a:r>
          </a:p>
          <a:p>
            <a:r>
              <a:rPr lang="bs-Cyrl-BA" sz="2400" dirty="0" smtClean="0"/>
              <a:t>И</a:t>
            </a:r>
            <a:r>
              <a:rPr lang="sr-Cyrl-RS" sz="2400" dirty="0" smtClean="0"/>
              <a:t>ме су добила по распростирању на теренима који су некада били покривени храстовим шумама- гајевима</a:t>
            </a:r>
          </a:p>
          <a:p>
            <a:r>
              <a:rPr lang="bs-Cyrl-BA" sz="2400" dirty="0" smtClean="0"/>
              <a:t>Д</a:t>
            </a:r>
            <a:r>
              <a:rPr lang="sr-Cyrl-RS" sz="2400" dirty="0" smtClean="0"/>
              <a:t>обро су распрострањена у нашим областима (сјеверни дио Босне и Херцеговине)</a:t>
            </a:r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Слика 3" descr="gajnja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962400"/>
            <a:ext cx="3048000" cy="1847850"/>
          </a:xfrm>
          <a:prstGeom prst="rect">
            <a:avLst/>
          </a:prstGeom>
        </p:spPr>
      </p:pic>
      <p:sp>
        <p:nvSpPr>
          <p:cNvPr id="5" name="Стрелица надесно 4"/>
          <p:cNvSpPr/>
          <p:nvPr/>
        </p:nvSpPr>
        <p:spPr>
          <a:xfrm>
            <a:off x="1143000" y="4572000"/>
            <a:ext cx="1219200" cy="45720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гајњача</a:t>
            </a:r>
            <a:endParaRPr lang="en-US" dirty="0"/>
          </a:p>
        </p:txBody>
      </p:sp>
      <p:pic>
        <p:nvPicPr>
          <p:cNvPr id="6" name="Слика 5" descr="gajwa;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4038600"/>
            <a:ext cx="3114675" cy="1771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дијана">
  <a:themeElements>
    <a:clrScheme name="Медијана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Медијана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дијана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194</TotalTime>
  <Words>570</Words>
  <Application>Microsoft Office PowerPoint</Application>
  <PresentationFormat>Пројекција на екрану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13</vt:i4>
      </vt:variant>
    </vt:vector>
  </HeadingPairs>
  <TitlesOfParts>
    <vt:vector size="14" baseType="lpstr">
      <vt:lpstr>Медијана</vt:lpstr>
      <vt:lpstr>ЗЕМЉИШТЕ</vt:lpstr>
      <vt:lpstr>Слајд 2</vt:lpstr>
      <vt:lpstr>Слајд 3</vt:lpstr>
      <vt:lpstr>Основни типови земљишта</vt:lpstr>
      <vt:lpstr>црнице (чернозем)</vt:lpstr>
      <vt:lpstr>подзоли (пепељуше)</vt:lpstr>
      <vt:lpstr>црвенице (terra rossa)</vt:lpstr>
      <vt:lpstr>смонице</vt:lpstr>
      <vt:lpstr>гајњаче</vt:lpstr>
      <vt:lpstr>Азонална земљишта</vt:lpstr>
      <vt:lpstr>Слајд 11</vt:lpstr>
      <vt:lpstr>Значај, угроженост и заштита  земљишта</vt:lpstr>
      <vt:lpstr>Слајд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ЗЕМЉИШТЕ</dc:title>
  <dc:creator>Stjepan</dc:creator>
  <cp:lastModifiedBy>Stjepan</cp:lastModifiedBy>
  <cp:revision>23</cp:revision>
  <dcterms:created xsi:type="dcterms:W3CDTF">2020-05-05T03:48:59Z</dcterms:created>
  <dcterms:modified xsi:type="dcterms:W3CDTF">2020-05-05T07:03:00Z</dcterms:modified>
</cp:coreProperties>
</file>