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07" autoAdjust="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28" name="Наслов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cxnSp>
        <p:nvCxnSpPr>
          <p:cNvPr id="8" name="Права линија спајања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ава линија спајања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Чувар места за датум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6" name="Чувар места за број слај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Чувар места за подножје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Чувар места за садржај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5" name="Чувар места за број слај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Чувар места за подножје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Наслов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cxnSp>
        <p:nvCxnSpPr>
          <p:cNvPr id="7" name="Права линија спајања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1" name="Чувар места за садржај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3" name="Чувар места за садржај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32" name="Чувар места за садржај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34" name="Чувар места за садржај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2" name="Чувар места за 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cxnSp>
        <p:nvCxnSpPr>
          <p:cNvPr id="10" name="Права линија спајања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ава линија спајања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Чувар места за садржај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31" name="Наслов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8" name="Чувар места за датум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r-Cyrl-CS" smtClean="0"/>
              <a:t>Кликните на икону да бисте додали слику</a:t>
            </a:r>
            <a:endParaRPr kumimoji="0" lang="en-U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8" name="Чувар места за датум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Чувар места за 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24" name="Чувар места за датум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3D433A-1F88-499D-8708-482EF4815E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Чувар места за број слај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2713BE4-8D7C-4E5C-BC58-763A1EE0884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Чувар места за наслов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3600" dirty="0" smtClean="0">
                <a:solidFill>
                  <a:schemeClr val="bg2">
                    <a:lumMod val="25000"/>
                  </a:schemeClr>
                </a:solidFill>
              </a:rPr>
              <a:t>РЕГИОНАЛНЕ ЕКОНОМСКЕ ГРУПАЦИЈЕ И ТРЖИШТА</a:t>
            </a:r>
            <a:endParaRPr lang="en-US" sz="3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Основана је у Паризу 1951.</a:t>
            </a:r>
          </a:p>
          <a:p>
            <a:r>
              <a:rPr lang="sr-Cyrl-RS" sz="2400" dirty="0" smtClean="0"/>
              <a:t>Оснивачи су: </a:t>
            </a:r>
            <a:r>
              <a:rPr lang="sr-Cyrl-R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Белгија, Француска, Њемачка, Холандија, Италија и Луксембург</a:t>
            </a:r>
          </a:p>
          <a:p>
            <a:r>
              <a:rPr lang="sr-Cyrl-RS" sz="2400" dirty="0" smtClean="0"/>
              <a:t>Циљ је био стварање заједничких оквира за производњу и дистрибуцију угља и челика у наредном, педесетогодишњем периоду</a:t>
            </a:r>
          </a:p>
          <a:p>
            <a:r>
              <a:rPr lang="sr-Cyrl-RS" sz="2400" dirty="0" smtClean="0"/>
              <a:t>Представља први велики економски савез европских земаља</a:t>
            </a:r>
          </a:p>
          <a:p>
            <a:r>
              <a:rPr lang="sr-Cyrl-RS" sz="2400" dirty="0" smtClean="0"/>
              <a:t>Не постоји од 2002. године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bg2">
                    <a:lumMod val="25000"/>
                  </a:schemeClr>
                </a:solidFill>
              </a:rPr>
              <a:t>Европска заједница за угаљ и челик (СЕКА)</a:t>
            </a: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трелица надесно 3">
            <a:hlinkClick r:id="rId2" action="ppaction://hlinksldjump"/>
          </p:cNvPr>
          <p:cNvSpPr/>
          <p:nvPr/>
        </p:nvSpPr>
        <p:spPr>
          <a:xfrm>
            <a:off x="7162800" y="5105400"/>
            <a:ext cx="1359408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2" action="ppaction://hlinksldjump"/>
              </a:rPr>
              <a:t>ЕЕЗ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Основана је Римским уговором 1957.</a:t>
            </a:r>
          </a:p>
          <a:p>
            <a:r>
              <a:rPr lang="sr-Cyrl-RS" dirty="0" smtClean="0"/>
              <a:t>Сврха оснивања је била стварање заједничког тржишта за атомску енергију и њену дистрибуцију кроз државе чланице, развој атомске енергије и њено продавање државама нечланицама</a:t>
            </a:r>
            <a:endParaRPr lang="en-US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Европска заједница за атомску енергију </a:t>
            </a:r>
            <a:b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(ЕВРОАТОМ)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Евроатом</a:t>
            </a:r>
            <a:endParaRPr lang="en-US" dirty="0"/>
          </a:p>
        </p:txBody>
      </p:sp>
      <p:pic>
        <p:nvPicPr>
          <p:cNvPr id="5" name="Чувар места за слику 4" descr="250px-Euratom_2019.svg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3797" b="3797"/>
          <a:stretch>
            <a:fillRect/>
          </a:stretch>
        </p:blipFill>
        <p:spPr/>
      </p:pic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s-Cyrl-BA" sz="1800" dirty="0" smtClean="0"/>
              <a:t>З</a:t>
            </a:r>
            <a:r>
              <a:rPr lang="sr-Cyrl-RS" sz="1800" dirty="0" smtClean="0"/>
              <a:t>емље чланице ове организације (2019)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/>
              <a:t>Створена је споразумом у Риму 1957. године</a:t>
            </a:r>
          </a:p>
          <a:p>
            <a:pPr algn="just"/>
            <a:r>
              <a:rPr lang="sr-Cyrl-RS" sz="2400" dirty="0" smtClean="0"/>
              <a:t>Почетни циљ је био економска интеграција земаља стварањем  јединственог тржишта и царинске уније</a:t>
            </a:r>
          </a:p>
          <a:p>
            <a:pPr algn="just"/>
            <a:r>
              <a:rPr lang="sr-Cyrl-RS" sz="2400" dirty="0" smtClean="0">
                <a:solidFill>
                  <a:schemeClr val="bg1">
                    <a:lumMod val="50000"/>
                  </a:schemeClr>
                </a:solidFill>
              </a:rPr>
              <a:t>Земље оснивачи су</a:t>
            </a:r>
            <a:r>
              <a:rPr lang="sr-Cyrl-RS" sz="2400" dirty="0" smtClean="0"/>
              <a:t> исте земље као и организације СЕКА</a:t>
            </a:r>
          </a:p>
          <a:p>
            <a:pPr algn="just"/>
            <a:r>
              <a:rPr lang="sr-Cyrl-RS" sz="2400" dirty="0" smtClean="0"/>
              <a:t>Након формирања ЕУ, ЕЕЗ је постала њен дио и преименована је у Европску заједницу (ЕЗ)</a:t>
            </a:r>
          </a:p>
          <a:p>
            <a:pPr algn="just"/>
            <a:r>
              <a:rPr lang="bs-Cyrl-BA" sz="2400" dirty="0" smtClean="0"/>
              <a:t>Европска</a:t>
            </a:r>
            <a:r>
              <a:rPr lang="sr-Cyrl-RS" sz="2400" dirty="0" smtClean="0"/>
              <a:t> заједница је престала да постоји 2009. године</a:t>
            </a:r>
            <a:endParaRPr lang="sr-Cyrl-RS" sz="2400" dirty="0" smtClean="0"/>
          </a:p>
          <a:p>
            <a:pPr algn="just">
              <a:buNone/>
            </a:pP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ЕЕЗ</a:t>
            </a:r>
            <a:b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(Европска економска заједница)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Стрелица надесно 3">
            <a:hlinkClick r:id="rId2" action="ppaction://hlinksldjump"/>
          </p:cNvPr>
          <p:cNvSpPr/>
          <p:nvPr/>
        </p:nvSpPr>
        <p:spPr>
          <a:xfrm>
            <a:off x="7239000" y="5257800"/>
            <a:ext cx="1447800" cy="762000"/>
          </a:xfrm>
          <a:prstGeom prst="rightArrow">
            <a:avLst>
              <a:gd name="adj1" fmla="val 53636"/>
              <a:gd name="adj2" fmla="val 397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  <a:hlinkClick r:id="rId2" action="ppaction://hlinksldjump"/>
              </a:rPr>
              <a:t>СЕКА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Настала је потписивањем споразума у холандском Мастрихту 1992.</a:t>
            </a:r>
          </a:p>
          <a:p>
            <a:r>
              <a:rPr lang="sr-Cyrl-RS" sz="2400" dirty="0" smtClean="0"/>
              <a:t>Сматра се најмоћнијом политичко-економском организацијом свијета</a:t>
            </a:r>
          </a:p>
          <a:p>
            <a:r>
              <a:rPr lang="sr-Cyrl-RS" sz="2400" dirty="0" smtClean="0"/>
              <a:t> Европска унија, с обзиром на ‘’брекзит’’, данас има 27 чланица. </a:t>
            </a:r>
          </a:p>
          <a:p>
            <a:r>
              <a:rPr lang="sr-Cyrl-RS" sz="2400" dirty="0" smtClean="0"/>
              <a:t>Има јединствено тржиште и слободан проток људи, роба, услуга и капитала</a:t>
            </a:r>
          </a:p>
          <a:p>
            <a:r>
              <a:rPr lang="sr-Cyrl-RS" sz="2400" dirty="0" smtClean="0"/>
              <a:t>Осим обиљежја организације има и обиљежја државе типа конфедерације и федерације (у неким сферама)</a:t>
            </a:r>
          </a:p>
          <a:p>
            <a:r>
              <a:rPr lang="sr-Cyrl-RS" sz="2400" dirty="0" smtClean="0"/>
              <a:t>2002. је уведена валута ‘’евро’’ коју користи 18 држава</a:t>
            </a:r>
          </a:p>
          <a:p>
            <a:endParaRPr lang="sr-Cyrl-RS" sz="2400" dirty="0" smtClean="0"/>
          </a:p>
          <a:p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Европска унија (ЕУ)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Важне институције Европске уније су Европска комисија</a:t>
            </a:r>
            <a:r>
              <a:rPr lang="ru-RU" sz="2400" dirty="0" smtClean="0"/>
              <a:t>, Европски парламент, Савјет европске уније, Европски савјет, Европски суд правде</a:t>
            </a:r>
            <a:r>
              <a:rPr lang="ru-RU" sz="2400" dirty="0" smtClean="0"/>
              <a:t> и </a:t>
            </a:r>
            <a:r>
              <a:rPr lang="ru-RU" sz="2400" dirty="0" smtClean="0"/>
              <a:t>Европска централна банка</a:t>
            </a:r>
          </a:p>
          <a:p>
            <a:pPr algn="just"/>
            <a:r>
              <a:rPr lang="ru-RU" sz="2400" dirty="0" smtClean="0"/>
              <a:t>Државе кандидати за чланство у ЕУ су: Србија, Сјеверна Македонија, Албанија, Црна Гора и Турска</a:t>
            </a:r>
          </a:p>
          <a:p>
            <a:pPr algn="just"/>
            <a:r>
              <a:rPr lang="ru-RU" sz="2400" dirty="0" smtClean="0"/>
              <a:t>Њена површина је око 4,23 милиона км</a:t>
            </a:r>
            <a:r>
              <a:rPr lang="ru-RU" sz="2400" dirty="0" smtClean="0">
                <a:cs typeface="Simplified Arabic Fixed"/>
              </a:rPr>
              <a:t>² и у њој живи око 450 милиона становника (око 106 стан/км²)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Чувар места за садржај 4" descr="302px-European_Union_main_map.svg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685800" y="1295400"/>
            <a:ext cx="5638800" cy="3886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just"/>
            <a:r>
              <a:rPr lang="bs-Cyrl-BA" sz="1800" dirty="0" smtClean="0">
                <a:solidFill>
                  <a:schemeClr val="tx1"/>
                </a:solidFill>
              </a:rPr>
              <a:t>З</a:t>
            </a:r>
            <a:r>
              <a:rPr lang="sr-Cyrl-RS" sz="1800" dirty="0" smtClean="0">
                <a:solidFill>
                  <a:schemeClr val="tx1"/>
                </a:solidFill>
              </a:rPr>
              <a:t>емље чланице ЕУ без Велике Британије која је референдумом донијела одлуку о искључењу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Наслов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Европска унија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Cyrl-RS" dirty="0" smtClean="0"/>
              <a:t>ЕФТА</a:t>
            </a:r>
            <a:endParaRPr lang="en-US" dirty="0" smtClean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bs-Cyrl-BA" sz="2000" dirty="0" smtClean="0"/>
              <a:t>Е</a:t>
            </a:r>
            <a:r>
              <a:rPr lang="sr-Cyrl-RS" sz="2000" dirty="0" smtClean="0"/>
              <a:t>фта- Европска асоцијација за слободну трговину</a:t>
            </a:r>
          </a:p>
          <a:p>
            <a:pPr algn="just"/>
            <a:r>
              <a:rPr lang="sr-Cyrl-RS" sz="2000" dirty="0" smtClean="0"/>
              <a:t>Створена је као алтернатива земљама које нису хтјеле или нису добиле  чланство у Европској заједници, данас ЕУ</a:t>
            </a:r>
          </a:p>
          <a:p>
            <a:pPr algn="just"/>
            <a:r>
              <a:rPr lang="sr-Cyrl-RS" sz="2000" dirty="0" smtClean="0"/>
              <a:t>Чланице ЕФТЕ су Норвешка, Исланд, Швајцарска и Лихтенштајн</a:t>
            </a:r>
          </a:p>
          <a:p>
            <a:pPr algn="just"/>
            <a:r>
              <a:rPr lang="sr-Cyrl-RS" sz="2000" dirty="0" smtClean="0"/>
              <a:t>ЕФТА и ЕУ су створиле Европски економски простор (1993.) коме нису приступиле Швајцарска и Лихтенштајн</a:t>
            </a:r>
            <a:endParaRPr lang="en-US" sz="2000" dirty="0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quarter" idx="4"/>
          </p:nvPr>
        </p:nvSpPr>
        <p:spPr>
          <a:xfrm>
            <a:off x="4495800" y="2201896"/>
            <a:ext cx="4192588" cy="3913632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 smtClean="0"/>
              <a:t>ЦЕФТА- Централноевропски уговор о слободној трговини</a:t>
            </a:r>
          </a:p>
          <a:p>
            <a:pPr algn="just"/>
            <a:r>
              <a:rPr lang="ru-RU" sz="2000" dirty="0" smtClean="0"/>
              <a:t>То је </a:t>
            </a:r>
            <a:r>
              <a:rPr lang="ru-RU" sz="2000" dirty="0" smtClean="0"/>
              <a:t>трговински споразум </a:t>
            </a:r>
            <a:r>
              <a:rPr lang="ru-RU" sz="2000" dirty="0" smtClean="0"/>
              <a:t>између БиХ, Албаније, Сјеверне Македоније, Молдавије,</a:t>
            </a:r>
            <a:r>
              <a:rPr lang="ru-RU" sz="2000" dirty="0" smtClean="0"/>
              <a:t> </a:t>
            </a:r>
            <a:r>
              <a:rPr lang="ru-RU" sz="2000" dirty="0" smtClean="0"/>
              <a:t> Србије и</a:t>
            </a:r>
            <a:r>
              <a:rPr lang="ru-RU" sz="2000" dirty="0" smtClean="0"/>
              <a:t> </a:t>
            </a:r>
            <a:r>
              <a:rPr lang="ru-RU" sz="2000" dirty="0" smtClean="0"/>
              <a:t>Унмика</a:t>
            </a:r>
            <a:r>
              <a:rPr lang="ru-RU" sz="2000" dirty="0" smtClean="0"/>
              <a:t> у име </a:t>
            </a:r>
            <a:r>
              <a:rPr lang="ru-RU" sz="2000" dirty="0" smtClean="0"/>
              <a:t>Р Косово</a:t>
            </a:r>
            <a:r>
              <a:rPr lang="ru-RU" sz="2000" dirty="0" smtClean="0"/>
              <a:t> и </a:t>
            </a:r>
            <a:r>
              <a:rPr lang="ru-RU" sz="2000" dirty="0" smtClean="0"/>
              <a:t>Црне Горе.</a:t>
            </a:r>
          </a:p>
          <a:p>
            <a:pPr algn="just"/>
            <a:r>
              <a:rPr lang="ru-RU" sz="2000" dirty="0" smtClean="0"/>
              <a:t>Значи, и поред имена, ова организација углавном обухвата простор слободне трговине у Југоисточној Европи</a:t>
            </a:r>
            <a:endParaRPr lang="en-US" sz="2000" dirty="0"/>
          </a:p>
        </p:txBody>
      </p:sp>
      <p:sp>
        <p:nvSpPr>
          <p:cNvPr id="5" name="Наслов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Друге значајне организације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endParaRPr lang="sr-Cyrl-RS" dirty="0" smtClean="0"/>
          </a:p>
          <a:p>
            <a:pPr algn="ctr"/>
            <a:endParaRPr lang="sr-Cyrl-RS" dirty="0" smtClean="0"/>
          </a:p>
          <a:p>
            <a:pPr algn="ctr"/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pPr algn="ctr"/>
            <a:r>
              <a:rPr lang="sr-Cyrl-RS" dirty="0" smtClean="0"/>
              <a:t>ЦЕФТА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sr-Cyrl-RS" sz="2400" dirty="0" smtClean="0"/>
              <a:t>Европа се у периоду након Другог свјетског рата интегрише на политичким и економским основама</a:t>
            </a:r>
          </a:p>
          <a:p>
            <a:r>
              <a:rPr lang="sr-Cyrl-RS" sz="2400" dirty="0" smtClean="0"/>
              <a:t>Интегрисање земаља је могуће само уз политички плурализам и уважавање етничких и културних идентитета народа</a:t>
            </a:r>
          </a:p>
          <a:p>
            <a:r>
              <a:rPr lang="sr-Cyrl-RS" sz="2400" dirty="0" smtClean="0"/>
              <a:t>Економске регионалне групације и тржишта у Европи су настали како би се олакшала међународна размјена добара и заштитили одређени интереси чланица</a:t>
            </a:r>
          </a:p>
          <a:p>
            <a:r>
              <a:rPr lang="bs-Cyrl-BA" sz="2400" dirty="0" smtClean="0"/>
              <a:t>И</a:t>
            </a:r>
            <a:r>
              <a:rPr lang="sr-Cyrl-RS" sz="2400" dirty="0" smtClean="0"/>
              <a:t>нтеграција земаља Европе је почела у Западној Европи са појавом ‘’хладног рата’’</a:t>
            </a:r>
          </a:p>
          <a:p>
            <a:r>
              <a:rPr lang="sr-Cyrl-RS" sz="2400" dirty="0" smtClean="0"/>
              <a:t>Прве интеграције у Европи су се јавиле као противтежа СССР-у и као носиоци опоравка након рата, а то су :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2400" dirty="0" smtClean="0">
                <a:solidFill>
                  <a:schemeClr val="accent6">
                    <a:lumMod val="50000"/>
                  </a:schemeClr>
                </a:solidFill>
              </a:rPr>
              <a:t>НАТО пакт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2400" dirty="0" smtClean="0">
                <a:solidFill>
                  <a:schemeClr val="accent6">
                    <a:lumMod val="50000"/>
                  </a:schemeClr>
                </a:solidFill>
              </a:rPr>
              <a:t>Савјет Европе</a:t>
            </a:r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 bright="-46000" contrast="-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sr-Cyrl-RS" sz="2400" dirty="0" smtClean="0"/>
              <a:t>НАТО или Сјеверноатлантски савез је војни савез 30 европских и сјеверноамеричких земаља</a:t>
            </a:r>
          </a:p>
          <a:p>
            <a:r>
              <a:rPr lang="sr-Cyrl-RS" sz="2400" dirty="0" smtClean="0"/>
              <a:t>Настао је потписивањем споразума 4. априла 1949.</a:t>
            </a:r>
          </a:p>
          <a:p>
            <a:r>
              <a:rPr lang="sr-Cyrl-RS" sz="2400" dirty="0" smtClean="0"/>
              <a:t>Сједиште и врховно заповједиштво НАТО снага је </a:t>
            </a:r>
            <a:r>
              <a:rPr lang="sr-Cyrl-RS" sz="2400" dirty="0" smtClean="0"/>
              <a:t>у </a:t>
            </a:r>
            <a:r>
              <a:rPr lang="sr-Cyrl-RS" sz="2400" dirty="0" smtClean="0"/>
              <a:t>Бриселу</a:t>
            </a:r>
          </a:p>
          <a:p>
            <a:r>
              <a:rPr lang="sr-Cyrl-RS" sz="2400" dirty="0" smtClean="0"/>
              <a:t>Циљ оснивања ове војне организације је заједничка одбрана од спољашњег непријатеља</a:t>
            </a:r>
          </a:p>
          <a:p>
            <a:r>
              <a:rPr lang="bs-Cyrl-BA" sz="2400" dirty="0" smtClean="0"/>
              <a:t>П</a:t>
            </a:r>
            <a:r>
              <a:rPr lang="sr-Cyrl-RS" sz="2400" dirty="0" smtClean="0"/>
              <a:t>рвобитно је споразум у Вашингтону ратификовало 12 држава (оснивачи НАТО-а), а данас чланство има 30 држава.</a:t>
            </a:r>
          </a:p>
          <a:p>
            <a:r>
              <a:rPr lang="sr-Cyrl-RS" sz="2400" dirty="0" smtClean="0"/>
              <a:t>Последња држава која је добила чланство у овој организацији је Сјеверна Македонија</a:t>
            </a:r>
          </a:p>
          <a:p>
            <a:r>
              <a:rPr lang="sr-Cyrl-RS" sz="2400" dirty="0" smtClean="0"/>
              <a:t>НАТО снаге су  24. марта извршиле напад на СРЈ мимо резолуције Савјета безбједности ОУН-а, што је било друго велико војно уплитање након напада на положаје ВРС у БиХ 1995. (са аспекта СРЈ то је био чин агресије)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bg2">
                    <a:lumMod val="25000"/>
                  </a:schemeClr>
                </a:solidFill>
              </a:rPr>
              <a:t>НАТО</a:t>
            </a: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 bright="-46000" contrast="-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sz="2000" dirty="0" smtClean="0"/>
              <a:t>Карта НАТО чланица</a:t>
            </a:r>
          </a:p>
          <a:p>
            <a:r>
              <a:rPr lang="sr-Cyrl-RS" sz="2000" dirty="0" smtClean="0"/>
              <a:t> (без Македоније)</a:t>
            </a:r>
            <a:endParaRPr lang="en-US" sz="2000" dirty="0"/>
          </a:p>
        </p:txBody>
      </p:sp>
      <p:pic>
        <p:nvPicPr>
          <p:cNvPr id="7" name="Чувар места за садржај 6" descr="NATO karta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33400" y="2667000"/>
            <a:ext cx="3200400" cy="2819400"/>
          </a:xfrm>
        </p:spPr>
      </p:pic>
      <p:pic>
        <p:nvPicPr>
          <p:cNvPr id="8" name="Чувар места за садржај 7" descr="NATO sjedi[te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5334000" y="2667000"/>
            <a:ext cx="3276600" cy="2819399"/>
          </a:xfrm>
        </p:spPr>
      </p:pic>
      <p:sp>
        <p:nvSpPr>
          <p:cNvPr id="5" name="Наслов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bs-Cyrl-BA" sz="2000" dirty="0" smtClean="0"/>
              <a:t>С</a:t>
            </a:r>
            <a:r>
              <a:rPr lang="sr-Cyrl-RS" sz="2000" dirty="0" smtClean="0"/>
              <a:t>једиште НАТО-а- Брисел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 bright="-18000" contrast="-18000"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sr-Cyrl-RS" sz="2400" dirty="0" smtClean="0"/>
              <a:t>Оснивачки акт ‘’Статут Савјета Европе’’ је потписан         5. маја  1949. у Лондону</a:t>
            </a:r>
          </a:p>
          <a:p>
            <a:r>
              <a:rPr lang="sr-Cyrl-RS" sz="2400" dirty="0" smtClean="0"/>
              <a:t>Сврха Савјета Европе је остваривање основних личних и демократских права и слобода у Европи</a:t>
            </a:r>
            <a:endParaRPr lang="en-GB" sz="2400" dirty="0" smtClean="0"/>
          </a:p>
          <a:p>
            <a:r>
              <a:rPr lang="en-GB" sz="2400" dirty="0" smtClean="0"/>
              <a:t> </a:t>
            </a:r>
            <a:r>
              <a:rPr lang="sr-Cyrl-RS" sz="2400" dirty="0" smtClean="0"/>
              <a:t>Има 47 чланица од којих је 28 у Европској унији</a:t>
            </a:r>
          </a:p>
          <a:p>
            <a:r>
              <a:rPr lang="sr-Cyrl-RS" sz="2400" dirty="0" smtClean="0"/>
              <a:t>Од  земаља статус кандидата имају једини Бјелорусија и Казахстан, док Ватикан није претендовао чланству</a:t>
            </a:r>
          </a:p>
          <a:p>
            <a:r>
              <a:rPr lang="sr-Cyrl-RS" sz="2400" dirty="0" smtClean="0"/>
              <a:t>Најважнији документ је ‘’Европска конвенција о људским правима’’</a:t>
            </a:r>
          </a:p>
          <a:p>
            <a:r>
              <a:rPr lang="sr-Cyrl-RS" sz="2400" dirty="0" smtClean="0"/>
              <a:t>Најважнија институција Савјета Европе је ‘’Европски суд за људска права’’</a:t>
            </a:r>
          </a:p>
          <a:p>
            <a:r>
              <a:rPr lang="sr-Cyrl-RS" sz="2400" dirty="0" smtClean="0"/>
              <a:t>Сједиште Савјета Европе, као и Европског суда за људска права, је у Стразбуру, на граници Француске са Њемачком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bg2">
                    <a:lumMod val="25000"/>
                  </a:schemeClr>
                </a:solidFill>
              </a:rPr>
              <a:t>Савјет Европе (</a:t>
            </a:r>
            <a:r>
              <a:rPr lang="en-GB" sz="3200" dirty="0" smtClean="0">
                <a:solidFill>
                  <a:schemeClr val="bg2">
                    <a:lumMod val="25000"/>
                  </a:schemeClr>
                </a:solidFill>
              </a:rPr>
              <a:t>Council of Europe</a:t>
            </a:r>
            <a:r>
              <a:rPr lang="sr-Cyrl-RS" sz="32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 bright="-18000" contrast="-18000"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чланице Савјета Европе</a:t>
            </a:r>
            <a:endParaRPr lang="en-US" dirty="0"/>
          </a:p>
        </p:txBody>
      </p:sp>
      <p:pic>
        <p:nvPicPr>
          <p:cNvPr id="7" name="Чувар места за садржај 6" descr="savjet Evrope karta.pn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457200" y="2743200"/>
            <a:ext cx="4876800" cy="2514600"/>
          </a:xfrm>
        </p:spPr>
      </p:pic>
      <p:sp>
        <p:nvSpPr>
          <p:cNvPr id="4" name="Чувар места за садржај 3"/>
          <p:cNvSpPr>
            <a:spLocks noGrp="1"/>
          </p:cNvSpPr>
          <p:nvPr>
            <p:ph sz="quarter" idx="4"/>
          </p:nvPr>
        </p:nvSpPr>
        <p:spPr>
          <a:xfrm>
            <a:off x="5410200" y="2201896"/>
            <a:ext cx="3278188" cy="39136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200" dirty="0" smtClean="0"/>
              <a:t>Чланови </a:t>
            </a:r>
            <a:r>
              <a:rPr lang="ru-RU" sz="2200" dirty="0" smtClean="0"/>
              <a:t>СаветаЕвропе:</a:t>
            </a:r>
            <a:r>
              <a:rPr lang="ru-RU" sz="2200" dirty="0" smtClean="0"/>
              <a:t> </a:t>
            </a:r>
            <a:endParaRPr lang="ru-RU" sz="2200" dirty="0" smtClean="0"/>
          </a:p>
          <a:p>
            <a:pPr>
              <a:buNone/>
            </a:pPr>
            <a:r>
              <a:rPr lang="ru-RU" dirty="0" smtClean="0"/>
              <a:t> 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  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5" name="Наслов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idx="3"/>
          </p:nvPr>
        </p:nvSpPr>
        <p:spPr>
          <a:xfrm>
            <a:off x="5943600" y="1399593"/>
            <a:ext cx="2744788" cy="762000"/>
          </a:xfrm>
        </p:spPr>
        <p:txBody>
          <a:bodyPr/>
          <a:lstStyle/>
          <a:p>
            <a:r>
              <a:rPr lang="bs-Cyrl-BA" dirty="0" smtClean="0"/>
              <a:t>Л</a:t>
            </a:r>
            <a:r>
              <a:rPr lang="sr-Cyrl-RS" dirty="0" smtClean="0"/>
              <a:t>егенда:</a:t>
            </a:r>
            <a:endParaRPr lang="en-US" dirty="0"/>
          </a:p>
        </p:txBody>
      </p:sp>
      <p:sp>
        <p:nvSpPr>
          <p:cNvPr id="12" name="Правоугаоник 11"/>
          <p:cNvSpPr/>
          <p:nvPr/>
        </p:nvSpPr>
        <p:spPr>
          <a:xfrm>
            <a:off x="5715000" y="3124200"/>
            <a:ext cx="1600200" cy="3048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92D050"/>
                </a:solidFill>
              </a:rPr>
              <a:t>придружени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3" name="Правоугаоник 12"/>
          <p:cNvSpPr/>
          <p:nvPr/>
        </p:nvSpPr>
        <p:spPr>
          <a:xfrm>
            <a:off x="5715000" y="3505200"/>
            <a:ext cx="3200400" cy="533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Посматрачи Парламентарне скупштине СЕ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Правоугаоник 14"/>
          <p:cNvSpPr/>
          <p:nvPr/>
        </p:nvSpPr>
        <p:spPr>
          <a:xfrm>
            <a:off x="5715000" y="4114800"/>
            <a:ext cx="3200400" cy="533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посматрачи у Комитету министара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Правоугаоник 15"/>
          <p:cNvSpPr/>
          <p:nvPr/>
        </p:nvSpPr>
        <p:spPr>
          <a:xfrm>
            <a:off x="5715000" y="47244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 кандидати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Правоугаоник 16"/>
          <p:cNvSpPr/>
          <p:nvPr/>
        </p:nvSpPr>
        <p:spPr>
          <a:xfrm>
            <a:off x="5715000" y="2743200"/>
            <a:ext cx="1600200" cy="304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accent4"/>
                </a:solidFill>
              </a:rPr>
              <a:t>оснивачи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/>
              <a:t>Настала је 1960. из ‘’Организације за европску економску  сарадњу’’ (ОЕЕС- 1948.)</a:t>
            </a:r>
          </a:p>
          <a:p>
            <a:pPr algn="just"/>
            <a:r>
              <a:rPr lang="bs-Cyrl-BA" sz="2400" dirty="0" smtClean="0"/>
              <a:t>Циљеви</a:t>
            </a:r>
            <a:r>
              <a:rPr lang="sr-Cyrl-RS" sz="2400" dirty="0" smtClean="0"/>
              <a:t> су: повећање привредног раста, запослености и животног стандарда, те развој свјетске привреде и ширење међународне трговине</a:t>
            </a:r>
          </a:p>
          <a:p>
            <a:pPr algn="just"/>
            <a:r>
              <a:rPr lang="sr-Cyrl-RS" sz="2400" dirty="0" smtClean="0"/>
              <a:t>Сједиште је у Паризу</a:t>
            </a:r>
          </a:p>
          <a:p>
            <a:pPr algn="just"/>
            <a:r>
              <a:rPr lang="sr-Cyrl-RS" sz="2400" dirty="0" smtClean="0"/>
              <a:t>Има 33 чланице на више континената, углавном развијене земаље свијета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chemeClr val="bg2">
                    <a:lumMod val="25000"/>
                  </a:schemeClr>
                </a:solidFill>
              </a:rPr>
              <a:t>ОЕЦД</a:t>
            </a:r>
            <a:br>
              <a:rPr lang="sr-Cyrl-R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Latn-BA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sr-Cyrl-RS" sz="31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bs-Cyrl-BA" sz="3100" dirty="0" smtClean="0">
                <a:solidFill>
                  <a:schemeClr val="bg2">
                    <a:lumMod val="25000"/>
                  </a:schemeClr>
                </a:solidFill>
              </a:rPr>
              <a:t>Организација</a:t>
            </a:r>
            <a:r>
              <a:rPr lang="sr-Cyrl-RS" sz="3100" dirty="0" smtClean="0">
                <a:solidFill>
                  <a:schemeClr val="bg2">
                    <a:lumMod val="25000"/>
                  </a:schemeClr>
                </a:solidFill>
              </a:rPr>
              <a:t> за економску сарадњу и развој)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6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Чувар места за садржај 4" descr="karta oecd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685800" y="1066800"/>
            <a:ext cx="5791200" cy="4190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аслов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Cyrl-BA" dirty="0" smtClean="0"/>
              <a:t>з</a:t>
            </a:r>
            <a:r>
              <a:rPr lang="sr-Cyrl-RS" dirty="0" smtClean="0"/>
              <a:t>емље чланице ОЕЦД- а</a:t>
            </a:r>
            <a:endParaRPr lang="en-US" dirty="0"/>
          </a:p>
        </p:txBody>
      </p:sp>
      <p:sp>
        <p:nvSpPr>
          <p:cNvPr id="6" name="Правоугаоник 5"/>
          <p:cNvSpPr/>
          <p:nvPr/>
        </p:nvSpPr>
        <p:spPr>
          <a:xfrm flipH="1">
            <a:off x="6979916" y="1828800"/>
            <a:ext cx="1706881" cy="10668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земље оснивачи ОЕЦД-а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Правоугаоник 6"/>
          <p:cNvSpPr/>
          <p:nvPr/>
        </p:nvSpPr>
        <p:spPr>
          <a:xfrm>
            <a:off x="7010400" y="3276600"/>
            <a:ext cx="1676400" cy="1066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s-Cyrl-BA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</a:t>
            </a:r>
            <a:r>
              <a:rPr lang="sr-Cyrl-R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руге земље чланице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/>
          </a:bodyPr>
          <a:lstStyle/>
          <a:p>
            <a:pPr algn="just"/>
            <a:r>
              <a:rPr lang="bs-Cyrl-BA" sz="2400" dirty="0" smtClean="0"/>
              <a:t>‘’Економски</a:t>
            </a:r>
            <a:r>
              <a:rPr lang="sr-Cyrl-RS" sz="2400" dirty="0" smtClean="0"/>
              <a:t> савез Бенелукса’’ је основонан 1960., а претходио му је ‘’Царински савез Бенелукса’’ из 1948.</a:t>
            </a:r>
          </a:p>
          <a:p>
            <a:pPr algn="just"/>
            <a:r>
              <a:rPr lang="sr-Cyrl-RS" sz="2400" dirty="0" smtClean="0"/>
              <a:t>То је економска унија три западноевропске монархије</a:t>
            </a:r>
          </a:p>
          <a:p>
            <a:pPr algn="just"/>
            <a:r>
              <a:rPr lang="sr-Cyrl-RS" sz="2400" dirty="0" smtClean="0"/>
              <a:t>Назив БЕНЕЛУКС потиче од почетних слова три државе чланице савеза: Белгије, Холандије и Луксембурга</a:t>
            </a:r>
          </a:p>
          <a:p>
            <a:pPr algn="just"/>
            <a:r>
              <a:rPr lang="sr-Cyrl-RS" sz="2400" dirty="0" smtClean="0"/>
              <a:t>Њен значај, између осталог, је што представља једну од претеча Европске уније</a:t>
            </a:r>
            <a:endParaRPr lang="en-US" sz="2400" dirty="0"/>
          </a:p>
        </p:txBody>
      </p:sp>
      <p:sp>
        <p:nvSpPr>
          <p:cNvPr id="3" name="Наслов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chemeClr val="bg2">
                    <a:lumMod val="25000"/>
                  </a:schemeClr>
                </a:solidFill>
              </a:rPr>
              <a:t>БЕНЕЛУКС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пи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Папир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апир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436</TotalTime>
  <Words>821</Words>
  <Application>Microsoft Office PowerPoint</Application>
  <PresentationFormat>Пројекција на екрану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17</vt:i4>
      </vt:variant>
    </vt:vector>
  </HeadingPairs>
  <TitlesOfParts>
    <vt:vector size="18" baseType="lpstr">
      <vt:lpstr>Папир</vt:lpstr>
      <vt:lpstr>                 РЕГИОНАЛНЕ ЕКОНОМСКЕ ГРУПАЦИЈЕ И ТРЖИШТА</vt:lpstr>
      <vt:lpstr>Слајд 2</vt:lpstr>
      <vt:lpstr>НАТО</vt:lpstr>
      <vt:lpstr>Слајд 4</vt:lpstr>
      <vt:lpstr>Савјет Европе (Council of Europe)</vt:lpstr>
      <vt:lpstr>Слајд 6</vt:lpstr>
      <vt:lpstr>ОЕЦД  (Организација за економску сарадњу и развој)</vt:lpstr>
      <vt:lpstr>земље чланице ОЕЦД- а</vt:lpstr>
      <vt:lpstr>БЕНЕЛУКС</vt:lpstr>
      <vt:lpstr>Европска заједница за угаљ и челик (СЕКА)</vt:lpstr>
      <vt:lpstr>Европска заједница за атомску енергију  (ЕВРОАТОМ)</vt:lpstr>
      <vt:lpstr>Евроатом</vt:lpstr>
      <vt:lpstr>ЕЕЗ (Европска економска заједница)</vt:lpstr>
      <vt:lpstr>Европска унија (ЕУ)</vt:lpstr>
      <vt:lpstr>Слајд 15</vt:lpstr>
      <vt:lpstr>Европска унија</vt:lpstr>
      <vt:lpstr>Друге значајне организације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Слајд 1</dc:title>
  <dc:creator>Stjepan</dc:creator>
  <cp:lastModifiedBy>Stjepan</cp:lastModifiedBy>
  <cp:revision>47</cp:revision>
  <dcterms:created xsi:type="dcterms:W3CDTF">2020-05-03T05:51:51Z</dcterms:created>
  <dcterms:modified xsi:type="dcterms:W3CDTF">2020-05-03T13:08:28Z</dcterms:modified>
</cp:coreProperties>
</file>