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Наслов слајд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ава линија спајања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Наслов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sr-Cyrl-CS" smtClean="0"/>
              <a:t>Кликните и уредите наслов мастерa</a:t>
            </a:r>
            <a:endParaRPr kumimoji="0" lang="en-US"/>
          </a:p>
        </p:txBody>
      </p:sp>
      <p:sp>
        <p:nvSpPr>
          <p:cNvPr id="9" name="Поднаслов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r-Cyrl-CS" smtClean="0"/>
              <a:t>Кликните и уредите стил поднаслова мастера</a:t>
            </a:r>
            <a:endParaRPr kumimoji="0" lang="en-US"/>
          </a:p>
        </p:txBody>
      </p:sp>
      <p:sp>
        <p:nvSpPr>
          <p:cNvPr id="16" name="Чувар места за датум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C09D1-1A14-44ED-A057-7E6692BB56C4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2" name="Чувар места за подножје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Чувар места за број слај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45611414-5D6C-4DA5-BA20-4FCF9B31AC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Наслов и вертикалн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r-Cyrl-CS" smtClean="0"/>
              <a:t>Кликните и уредите наслов мастерa</a:t>
            </a:r>
            <a:endParaRPr kumimoji="0" lang="en-US"/>
          </a:p>
        </p:txBody>
      </p:sp>
      <p:sp>
        <p:nvSpPr>
          <p:cNvPr id="3" name="Чувар места за вертикални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r-Cyrl-CS" smtClean="0"/>
              <a:t>Кликните и уредите стилове текста мастера</a:t>
            </a:r>
          </a:p>
          <a:p>
            <a:pPr lvl="1" eaLnBrk="1" latinLnBrk="0" hangingPunct="1"/>
            <a:r>
              <a:rPr lang="sr-Cyrl-CS" smtClean="0"/>
              <a:t>Други ниво</a:t>
            </a:r>
          </a:p>
          <a:p>
            <a:pPr lvl="2" eaLnBrk="1" latinLnBrk="0" hangingPunct="1"/>
            <a:r>
              <a:rPr lang="sr-Cyrl-CS" smtClean="0"/>
              <a:t>Трећи ниво</a:t>
            </a:r>
          </a:p>
          <a:p>
            <a:pPr lvl="3" eaLnBrk="1" latinLnBrk="0" hangingPunct="1"/>
            <a:r>
              <a:rPr lang="sr-Cyrl-CS" smtClean="0"/>
              <a:t>Четврти ниво</a:t>
            </a:r>
          </a:p>
          <a:p>
            <a:pPr lvl="4" eaLnBrk="1" latinLnBrk="0" hangingPunct="1"/>
            <a:r>
              <a:rPr lang="sr-Cyrl-CS" smtClean="0"/>
              <a:t>Пети ниво</a:t>
            </a:r>
            <a:endParaRPr kumimoji="0" lang="en-US"/>
          </a:p>
        </p:txBody>
      </p:sp>
      <p:sp>
        <p:nvSpPr>
          <p:cNvPr id="4" name="Чувар места за дату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C09D1-1A14-44ED-A057-7E6692BB56C4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5" name="Чувар места за подножје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Чувар места за број слај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11414-5D6C-4DA5-BA20-4FCF9B31AC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ни наслов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ни наслов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sr-Cyrl-CS" smtClean="0"/>
              <a:t>Кликните и уредите наслов мастерa</a:t>
            </a:r>
            <a:endParaRPr kumimoji="0" lang="en-US"/>
          </a:p>
        </p:txBody>
      </p:sp>
      <p:sp>
        <p:nvSpPr>
          <p:cNvPr id="3" name="Чувар места за вертикални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sr-Cyrl-CS" smtClean="0"/>
              <a:t>Кликните и уредите стилове текста мастера</a:t>
            </a:r>
          </a:p>
          <a:p>
            <a:pPr lvl="1" eaLnBrk="1" latinLnBrk="0" hangingPunct="1"/>
            <a:r>
              <a:rPr lang="sr-Cyrl-CS" smtClean="0"/>
              <a:t>Други ниво</a:t>
            </a:r>
          </a:p>
          <a:p>
            <a:pPr lvl="2" eaLnBrk="1" latinLnBrk="0" hangingPunct="1"/>
            <a:r>
              <a:rPr lang="sr-Cyrl-CS" smtClean="0"/>
              <a:t>Трећи ниво</a:t>
            </a:r>
          </a:p>
          <a:p>
            <a:pPr lvl="3" eaLnBrk="1" latinLnBrk="0" hangingPunct="1"/>
            <a:r>
              <a:rPr lang="sr-Cyrl-CS" smtClean="0"/>
              <a:t>Четврти ниво</a:t>
            </a:r>
          </a:p>
          <a:p>
            <a:pPr lvl="4" eaLnBrk="1" latinLnBrk="0" hangingPunct="1"/>
            <a:r>
              <a:rPr lang="sr-Cyrl-CS" smtClean="0"/>
              <a:t>Пети ниво</a:t>
            </a:r>
            <a:endParaRPr kumimoji="0" lang="en-US"/>
          </a:p>
        </p:txBody>
      </p:sp>
      <p:sp>
        <p:nvSpPr>
          <p:cNvPr id="4" name="Чувар места за дату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C09D1-1A14-44ED-A057-7E6692BB56C4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5" name="Чувар места за подножје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Чувар места за број слај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11414-5D6C-4DA5-BA20-4FCF9B31AC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слов и садржа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Наслов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r-Cyrl-CS" smtClean="0"/>
              <a:t>Кликните и уредите наслов мастерa</a:t>
            </a:r>
            <a:endParaRPr kumimoji="0" lang="en-US"/>
          </a:p>
        </p:txBody>
      </p:sp>
      <p:sp>
        <p:nvSpPr>
          <p:cNvPr id="27" name="Чувар места за садржај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sr-Cyrl-CS" smtClean="0"/>
              <a:t>Кликните и уредите стилове текста мастера</a:t>
            </a:r>
          </a:p>
          <a:p>
            <a:pPr lvl="1" eaLnBrk="1" latinLnBrk="0" hangingPunct="1"/>
            <a:r>
              <a:rPr lang="sr-Cyrl-CS" smtClean="0"/>
              <a:t>Други ниво</a:t>
            </a:r>
          </a:p>
          <a:p>
            <a:pPr lvl="2" eaLnBrk="1" latinLnBrk="0" hangingPunct="1"/>
            <a:r>
              <a:rPr lang="sr-Cyrl-CS" smtClean="0"/>
              <a:t>Трећи ниво</a:t>
            </a:r>
          </a:p>
          <a:p>
            <a:pPr lvl="3" eaLnBrk="1" latinLnBrk="0" hangingPunct="1"/>
            <a:r>
              <a:rPr lang="sr-Cyrl-CS" smtClean="0"/>
              <a:t>Четврти ниво</a:t>
            </a:r>
          </a:p>
          <a:p>
            <a:pPr lvl="4" eaLnBrk="1" latinLnBrk="0" hangingPunct="1"/>
            <a:r>
              <a:rPr lang="sr-Cyrl-CS" smtClean="0"/>
              <a:t>Пети ниво</a:t>
            </a:r>
            <a:endParaRPr kumimoji="0" lang="en-US"/>
          </a:p>
        </p:txBody>
      </p:sp>
      <p:sp>
        <p:nvSpPr>
          <p:cNvPr id="25" name="Чувар места за датум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C09D1-1A14-44ED-A057-7E6692BB56C4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19" name="Чувар места за подножје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Чувар места за број слај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45611414-5D6C-4DA5-BA20-4FCF9B31AC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лавље одељк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ава линија спајања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Чувар места за 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r-Cyrl-CS" smtClean="0"/>
              <a:t>Кликните и уредите стилове текста мастера</a:t>
            </a:r>
          </a:p>
        </p:txBody>
      </p:sp>
      <p:sp>
        <p:nvSpPr>
          <p:cNvPr id="19" name="Чувар места за датум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C09D1-1A14-44ED-A057-7E6692BB56C4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11" name="Чувар места за подножје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Чувар места за број слај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11414-5D6C-4DA5-BA20-4FCF9B31AC6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Наслов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sr-Cyrl-CS" smtClean="0"/>
              <a:t>Кликните и уредите наслов мастерa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садржај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Наслов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sr-Cyrl-CS" smtClean="0"/>
              <a:t>Кликните и уредите наслов мастерa</a:t>
            </a:r>
            <a:endParaRPr kumimoji="0" lang="en-US"/>
          </a:p>
        </p:txBody>
      </p:sp>
      <p:sp>
        <p:nvSpPr>
          <p:cNvPr id="14" name="Чувар места за садржај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r-Cyrl-CS" smtClean="0"/>
              <a:t>Кликните и уредите стилове текста мастера</a:t>
            </a:r>
          </a:p>
          <a:p>
            <a:pPr lvl="1" eaLnBrk="1" latinLnBrk="0" hangingPunct="1"/>
            <a:r>
              <a:rPr lang="sr-Cyrl-CS" smtClean="0"/>
              <a:t>Други ниво</a:t>
            </a:r>
          </a:p>
          <a:p>
            <a:pPr lvl="2" eaLnBrk="1" latinLnBrk="0" hangingPunct="1"/>
            <a:r>
              <a:rPr lang="sr-Cyrl-CS" smtClean="0"/>
              <a:t>Трећи ниво</a:t>
            </a:r>
          </a:p>
          <a:p>
            <a:pPr lvl="3" eaLnBrk="1" latinLnBrk="0" hangingPunct="1"/>
            <a:r>
              <a:rPr lang="sr-Cyrl-CS" smtClean="0"/>
              <a:t>Четврти ниво</a:t>
            </a:r>
          </a:p>
          <a:p>
            <a:pPr lvl="4" eaLnBrk="1" latinLnBrk="0" hangingPunct="1"/>
            <a:r>
              <a:rPr lang="sr-Cyrl-CS" smtClean="0"/>
              <a:t>Пети ниво</a:t>
            </a:r>
            <a:endParaRPr kumimoji="0" lang="en-US"/>
          </a:p>
        </p:txBody>
      </p:sp>
      <p:sp>
        <p:nvSpPr>
          <p:cNvPr id="13" name="Чувар места за садржај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r-Cyrl-CS" smtClean="0"/>
              <a:t>Кликните и уредите стилове текста мастера</a:t>
            </a:r>
          </a:p>
          <a:p>
            <a:pPr lvl="1" eaLnBrk="1" latinLnBrk="0" hangingPunct="1"/>
            <a:r>
              <a:rPr lang="sr-Cyrl-CS" smtClean="0"/>
              <a:t>Други ниво</a:t>
            </a:r>
          </a:p>
          <a:p>
            <a:pPr lvl="2" eaLnBrk="1" latinLnBrk="0" hangingPunct="1"/>
            <a:r>
              <a:rPr lang="sr-Cyrl-CS" smtClean="0"/>
              <a:t>Трећи ниво</a:t>
            </a:r>
          </a:p>
          <a:p>
            <a:pPr lvl="3" eaLnBrk="1" latinLnBrk="0" hangingPunct="1"/>
            <a:r>
              <a:rPr lang="sr-Cyrl-CS" smtClean="0"/>
              <a:t>Четврти ниво</a:t>
            </a:r>
          </a:p>
          <a:p>
            <a:pPr lvl="4" eaLnBrk="1" latinLnBrk="0" hangingPunct="1"/>
            <a:r>
              <a:rPr lang="sr-Cyrl-CS" smtClean="0"/>
              <a:t>Пети ниво</a:t>
            </a:r>
            <a:endParaRPr kumimoji="0" lang="en-US"/>
          </a:p>
        </p:txBody>
      </p:sp>
      <p:sp>
        <p:nvSpPr>
          <p:cNvPr id="21" name="Чувар места за датум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C09D1-1A14-44ED-A057-7E6692BB56C4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10" name="Чувар места за подножје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Чувар места за број слај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11414-5D6C-4DA5-BA20-4FCF9B31AC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Поређењ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Наслов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sr-Cyrl-CS" smtClean="0"/>
              <a:t>Кликните и уредите наслов мастерa</a:t>
            </a:r>
            <a:endParaRPr kumimoji="0" lang="en-US"/>
          </a:p>
        </p:txBody>
      </p:sp>
      <p:sp>
        <p:nvSpPr>
          <p:cNvPr id="13" name="Чувар места за 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r-Cyrl-CS" smtClean="0"/>
              <a:t>Кликните и уредите стилове текста мастера</a:t>
            </a:r>
          </a:p>
        </p:txBody>
      </p:sp>
      <p:sp>
        <p:nvSpPr>
          <p:cNvPr id="25" name="Чувар места за 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r-Cyrl-CS" smtClean="0"/>
              <a:t>Кликните и уредите стилове текста мастера</a:t>
            </a:r>
          </a:p>
        </p:txBody>
      </p:sp>
      <p:sp>
        <p:nvSpPr>
          <p:cNvPr id="4" name="Чувар места за садржај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r-Cyrl-CS" smtClean="0"/>
              <a:t>Кликните и уредите стилове текста мастера</a:t>
            </a:r>
          </a:p>
          <a:p>
            <a:pPr lvl="1" eaLnBrk="1" latinLnBrk="0" hangingPunct="1"/>
            <a:r>
              <a:rPr lang="sr-Cyrl-CS" smtClean="0"/>
              <a:t>Други ниво</a:t>
            </a:r>
          </a:p>
          <a:p>
            <a:pPr lvl="2" eaLnBrk="1" latinLnBrk="0" hangingPunct="1"/>
            <a:r>
              <a:rPr lang="sr-Cyrl-CS" smtClean="0"/>
              <a:t>Трећи ниво</a:t>
            </a:r>
          </a:p>
          <a:p>
            <a:pPr lvl="3" eaLnBrk="1" latinLnBrk="0" hangingPunct="1"/>
            <a:r>
              <a:rPr lang="sr-Cyrl-CS" smtClean="0"/>
              <a:t>Четврти ниво</a:t>
            </a:r>
          </a:p>
          <a:p>
            <a:pPr lvl="4" eaLnBrk="1" latinLnBrk="0" hangingPunct="1"/>
            <a:r>
              <a:rPr lang="sr-Cyrl-CS" smtClean="0"/>
              <a:t>Пети ниво</a:t>
            </a:r>
            <a:endParaRPr kumimoji="0" lang="en-US"/>
          </a:p>
        </p:txBody>
      </p:sp>
      <p:sp>
        <p:nvSpPr>
          <p:cNvPr id="28" name="Чувар места за садржај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r-Cyrl-CS" smtClean="0"/>
              <a:t>Кликните и уредите стилове текста мастера</a:t>
            </a:r>
          </a:p>
          <a:p>
            <a:pPr lvl="1" eaLnBrk="1" latinLnBrk="0" hangingPunct="1"/>
            <a:r>
              <a:rPr lang="sr-Cyrl-CS" smtClean="0"/>
              <a:t>Други ниво</a:t>
            </a:r>
          </a:p>
          <a:p>
            <a:pPr lvl="2" eaLnBrk="1" latinLnBrk="0" hangingPunct="1"/>
            <a:r>
              <a:rPr lang="sr-Cyrl-CS" smtClean="0"/>
              <a:t>Трећи ниво</a:t>
            </a:r>
          </a:p>
          <a:p>
            <a:pPr lvl="3" eaLnBrk="1" latinLnBrk="0" hangingPunct="1"/>
            <a:r>
              <a:rPr lang="sr-Cyrl-CS" smtClean="0"/>
              <a:t>Четврти ниво</a:t>
            </a:r>
          </a:p>
          <a:p>
            <a:pPr lvl="4" eaLnBrk="1" latinLnBrk="0" hangingPunct="1"/>
            <a:r>
              <a:rPr lang="sr-Cyrl-CS" smtClean="0"/>
              <a:t>Пети ниво</a:t>
            </a:r>
            <a:endParaRPr kumimoji="0" lang="en-US"/>
          </a:p>
        </p:txBody>
      </p:sp>
      <p:sp>
        <p:nvSpPr>
          <p:cNvPr id="10" name="Чувар места за датум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C09D1-1A14-44ED-A057-7E6692BB56C4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6" name="Чувар места за подножје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Чувар места за број слај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45611414-5D6C-4DA5-BA20-4FCF9B31AC61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Права линија спајања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насло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Наслов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sr-Cyrl-CS" smtClean="0"/>
              <a:t>Кликните и уредите наслов мастерa</a:t>
            </a:r>
            <a:endParaRPr kumimoji="0" lang="en-US"/>
          </a:p>
        </p:txBody>
      </p:sp>
      <p:sp>
        <p:nvSpPr>
          <p:cNvPr id="12" name="Чувар места за датум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C09D1-1A14-44ED-A057-7E6692BB56C4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21" name="Чувар места за подножје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Чувар места за број слај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11414-5D6C-4DA5-BA20-4FCF9B31AC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разн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Чувар места за дату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C09D1-1A14-44ED-A057-7E6692BB56C4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24" name="Чувар места за подножје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Чувар места за број слај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11414-5D6C-4DA5-BA20-4FCF9B31AC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Садржај са нат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ава линија спајања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Наслов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sr-Cyrl-CS" smtClean="0"/>
              <a:t>Кликните и уредите наслов мастерa</a:t>
            </a:r>
            <a:endParaRPr kumimoji="0" lang="en-US"/>
          </a:p>
        </p:txBody>
      </p:sp>
      <p:sp>
        <p:nvSpPr>
          <p:cNvPr id="26" name="Чувар места за 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r-Cyrl-CS" smtClean="0"/>
              <a:t>Кликните и уредите стилове текста мастера</a:t>
            </a:r>
          </a:p>
        </p:txBody>
      </p:sp>
      <p:sp>
        <p:nvSpPr>
          <p:cNvPr id="14" name="Чувар места за садржај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sr-Cyrl-CS" smtClean="0"/>
              <a:t>Кликните и уредите стилове текста мастера</a:t>
            </a:r>
          </a:p>
          <a:p>
            <a:pPr lvl="1" eaLnBrk="1" latinLnBrk="0" hangingPunct="1"/>
            <a:r>
              <a:rPr lang="sr-Cyrl-CS" smtClean="0"/>
              <a:t>Други ниво</a:t>
            </a:r>
          </a:p>
          <a:p>
            <a:pPr lvl="2" eaLnBrk="1" latinLnBrk="0" hangingPunct="1"/>
            <a:r>
              <a:rPr lang="sr-Cyrl-CS" smtClean="0"/>
              <a:t>Трећи ниво</a:t>
            </a:r>
          </a:p>
          <a:p>
            <a:pPr lvl="3" eaLnBrk="1" latinLnBrk="0" hangingPunct="1"/>
            <a:r>
              <a:rPr lang="sr-Cyrl-CS" smtClean="0"/>
              <a:t>Четврти ниво</a:t>
            </a:r>
          </a:p>
          <a:p>
            <a:pPr lvl="4" eaLnBrk="1" latinLnBrk="0" hangingPunct="1"/>
            <a:r>
              <a:rPr lang="sr-Cyrl-CS" smtClean="0"/>
              <a:t>Пети ниво</a:t>
            </a:r>
            <a:endParaRPr kumimoji="0" lang="en-US"/>
          </a:p>
        </p:txBody>
      </p:sp>
      <p:sp>
        <p:nvSpPr>
          <p:cNvPr id="25" name="Чувар места за датум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C09D1-1A14-44ED-A057-7E6692BB56C4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29" name="Чувар места за подножје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Чувар места за број слај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11414-5D6C-4DA5-BA20-4FCF9B31AC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Слика са нат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Чувар места за слику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sr-Cyrl-CS" smtClean="0"/>
              <a:t>Кликните на икону да бисте додали слику</a:t>
            </a:r>
            <a:endParaRPr kumimoji="0" lang="en-US" dirty="0"/>
          </a:p>
        </p:txBody>
      </p:sp>
      <p:sp>
        <p:nvSpPr>
          <p:cNvPr id="7" name="Чувар места за дату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C09D1-1A14-44ED-A057-7E6692BB56C4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5" name="Чувар места за подножје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Чувар места за број слај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11414-5D6C-4DA5-BA20-4FCF9B31AC61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Наслов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sr-Cyrl-CS" smtClean="0"/>
              <a:t>Кликните и уредите наслов мастерa</a:t>
            </a:r>
            <a:endParaRPr kumimoji="0" lang="en-US"/>
          </a:p>
        </p:txBody>
      </p:sp>
      <p:sp>
        <p:nvSpPr>
          <p:cNvPr id="26" name="Чувар места за 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r-Cyrl-CS" smtClean="0"/>
              <a:t>Кликните и уредите стилове текста мастера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ава линија спајања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Чувар места за 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r-Cyrl-CS" smtClean="0"/>
              <a:t>Кликните и уредите стилове текста мастера</a:t>
            </a:r>
          </a:p>
          <a:p>
            <a:pPr lvl="1" eaLnBrk="1" latinLnBrk="0" hangingPunct="1"/>
            <a:r>
              <a:rPr kumimoji="0" lang="sr-Cyrl-CS" smtClean="0"/>
              <a:t>Други ниво</a:t>
            </a:r>
          </a:p>
          <a:p>
            <a:pPr lvl="2" eaLnBrk="1" latinLnBrk="0" hangingPunct="1"/>
            <a:r>
              <a:rPr kumimoji="0" lang="sr-Cyrl-CS" smtClean="0"/>
              <a:t>Трећи ниво</a:t>
            </a:r>
          </a:p>
          <a:p>
            <a:pPr lvl="3" eaLnBrk="1" latinLnBrk="0" hangingPunct="1"/>
            <a:r>
              <a:rPr kumimoji="0" lang="sr-Cyrl-CS" smtClean="0"/>
              <a:t>Четврти ниво</a:t>
            </a:r>
          </a:p>
          <a:p>
            <a:pPr lvl="4" eaLnBrk="1" latinLnBrk="0" hangingPunct="1"/>
            <a:r>
              <a:rPr kumimoji="0" lang="sr-Cyrl-CS" smtClean="0"/>
              <a:t>Пети ниво</a:t>
            </a:r>
            <a:endParaRPr kumimoji="0" lang="en-US"/>
          </a:p>
        </p:txBody>
      </p:sp>
      <p:sp>
        <p:nvSpPr>
          <p:cNvPr id="11" name="Чувар места за датум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23C09D1-1A14-44ED-A057-7E6692BB56C4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28" name="Чувар места за подножје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Чувар места за број слај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45611414-5D6C-4DA5-BA20-4FCF9B31AC61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Чувар места за наслов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sr-Cyrl-CS" smtClean="0"/>
              <a:t>Кликните и уредите наслов мастерa</a:t>
            </a:r>
            <a:endParaRPr kumimoji="0" lang="en-US"/>
          </a:p>
        </p:txBody>
      </p:sp>
      <p:sp>
        <p:nvSpPr>
          <p:cNvPr id="9" name="Права линија спајања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ава линија спајања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bs-Cyrl-BA" dirty="0" smtClean="0"/>
              <a:t>Т</a:t>
            </a:r>
            <a:r>
              <a:rPr lang="sr-Cyrl-RS" dirty="0" smtClean="0"/>
              <a:t>ребињско-фочанска регија</a:t>
            </a:r>
            <a:endParaRPr lang="en-US" dirty="0"/>
          </a:p>
        </p:txBody>
      </p:sp>
      <p:sp>
        <p:nvSpPr>
          <p:cNvPr id="3" name="Поднаслов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Cyrl-RS" dirty="0" smtClean="0"/>
              <a:t>Природно-географска и друштвено-географска обиљежја, природни потенцијали и развојни процеси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3200" dirty="0" smtClean="0"/>
              <a:t>Природни потенцијали</a:t>
            </a:r>
            <a:endParaRPr lang="en-US" sz="3200" dirty="0"/>
          </a:p>
        </p:txBody>
      </p:sp>
      <p:sp>
        <p:nvSpPr>
          <p:cNvPr id="3" name="Чувар места за садржај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Значајан је хидропотенцијал Требишњице</a:t>
            </a:r>
          </a:p>
          <a:p>
            <a:r>
              <a:rPr lang="sr-Cyrl-RS" dirty="0" smtClean="0"/>
              <a:t>Простор националног парка Сутјеска са прашумом Перућицом</a:t>
            </a:r>
          </a:p>
          <a:p>
            <a:r>
              <a:rPr lang="sr-Cyrl-RS" dirty="0" smtClean="0"/>
              <a:t>Ток Дрине</a:t>
            </a:r>
          </a:p>
          <a:p>
            <a:r>
              <a:rPr lang="sr-Cyrl-RS" dirty="0" smtClean="0"/>
              <a:t>Угаљ код Миљевине</a:t>
            </a:r>
          </a:p>
          <a:p>
            <a:r>
              <a:rPr lang="sr-Cyrl-RS" dirty="0" smtClean="0"/>
              <a:t>Плодно тло крашких поља</a:t>
            </a:r>
          </a:p>
          <a:p>
            <a:r>
              <a:rPr lang="sr-Cyrl-RS" dirty="0" smtClean="0"/>
              <a:t>Шумски комплекси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2800" dirty="0" smtClean="0"/>
              <a:t>Друштвено-географске одлике</a:t>
            </a:r>
            <a:endParaRPr lang="en-US" sz="2800" dirty="0"/>
          </a:p>
        </p:txBody>
      </p:sp>
      <p:sp>
        <p:nvSpPr>
          <p:cNvPr id="3" name="Чувар места за садржај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sr-Cyrl-RS" dirty="0" smtClean="0"/>
              <a:t>Требињско-фочанска регија је најријеђе насељена и популационо најмања регија РС.</a:t>
            </a:r>
          </a:p>
          <a:p>
            <a:pPr algn="just"/>
            <a:r>
              <a:rPr lang="sr-Cyrl-RS" dirty="0" smtClean="0"/>
              <a:t>Густина насељености је свега око 17 стан./км</a:t>
            </a:r>
            <a:r>
              <a:rPr lang="sr-Cyrl-RS" dirty="0" smtClean="0">
                <a:cs typeface="Simplified Arabic Fixed"/>
              </a:rPr>
              <a:t>²</a:t>
            </a:r>
          </a:p>
          <a:p>
            <a:pPr algn="just"/>
            <a:r>
              <a:rPr lang="sr-Cyrl-RS" dirty="0" smtClean="0">
                <a:cs typeface="Simplified Arabic Fixed"/>
              </a:rPr>
              <a:t>Ово је регија депопулације села усљед процеса индустрализације и урбанизације али и интензивних миграција у економски развијеније области ширег географског окружења. </a:t>
            </a:r>
          </a:p>
          <a:p>
            <a:pPr algn="just"/>
            <a:r>
              <a:rPr lang="sr-Cyrl-RS" dirty="0" smtClean="0">
                <a:cs typeface="Simplified Arabic Fixed"/>
              </a:rPr>
              <a:t>Регију одликује разбијени тип сеоских насеља.</a:t>
            </a:r>
          </a:p>
          <a:p>
            <a:pPr algn="just"/>
            <a:r>
              <a:rPr lang="sr-Cyrl-RS" dirty="0" smtClean="0">
                <a:cs typeface="Simplified Arabic Fixed"/>
              </a:rPr>
              <a:t>Бошњачка насеља су збијеног типа.</a:t>
            </a:r>
          </a:p>
          <a:p>
            <a:pPr algn="just"/>
            <a:r>
              <a:rPr lang="sr-Cyrl-RS" dirty="0" smtClean="0">
                <a:cs typeface="Simplified Arabic Fixed"/>
              </a:rPr>
              <a:t>Требиње је централно насеље и главни развојни центар Источне Херцеговине.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Чувар места за садржај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r-Cyrl-RS" dirty="0" smtClean="0"/>
              <a:t>Фоча је центар дијела Старе Херцегвине на сјеверу ове нодално-функционалне регије.</a:t>
            </a:r>
          </a:p>
          <a:p>
            <a:pPr algn="just"/>
            <a:r>
              <a:rPr lang="sr-Cyrl-RS" dirty="0" smtClean="0"/>
              <a:t>У регији се налази укупно осам урбаних центара са одређеним првредним функцијама које су резултат процеса економског развоја прије али и послије грађанског рата у БиХ. </a:t>
            </a:r>
          </a:p>
          <a:p>
            <a:pPr algn="just"/>
            <a:r>
              <a:rPr lang="sr-Cyrl-RS" dirty="0" smtClean="0"/>
              <a:t>Индустрија је од највећег значаја док у запуштеним селима се јавља потреба ревитализације аграрнрне производње, нарочито у оквиру крашких поља.</a:t>
            </a:r>
          </a:p>
          <a:p>
            <a:pPr algn="just"/>
            <a:r>
              <a:rPr lang="sr-Cyrl-RS" dirty="0" smtClean="0"/>
              <a:t>У погледу привреде регија има индустријско-аграрна обиљежја. </a:t>
            </a:r>
          </a:p>
          <a:p>
            <a:pPr algn="just"/>
            <a:r>
              <a:rPr lang="sr-Cyrl-RS" dirty="0" smtClean="0"/>
              <a:t>Посебно мјесто у структури привреде има електропривреда (хидроелектране на требишњици и термоелектрана Гацко).</a:t>
            </a:r>
          </a:p>
          <a:p>
            <a:pPr algn="just"/>
            <a:r>
              <a:rPr lang="sr-Cyrl-RS" dirty="0" smtClean="0"/>
              <a:t>У новије вријеме у аграру се издаја као важнија дјелатност узгој винове лозе али и прерада у квалитетнеа вина.</a:t>
            </a:r>
          </a:p>
          <a:p>
            <a:pPr algn="just"/>
            <a:r>
              <a:rPr lang="sr-Cyrl-RS" dirty="0" smtClean="0"/>
              <a:t>Сточарство има екстензивна обиљежја (на планинама је заступљен облик катунског сточарства).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3" name="Чувар места за садржај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Cyrl-RS" dirty="0" smtClean="0"/>
              <a:t>У новије вријеме на значају добија туризам</a:t>
            </a:r>
            <a:r>
              <a:rPr lang="sr-Cyrl-RS" dirty="0" smtClean="0"/>
              <a:t>.</a:t>
            </a:r>
          </a:p>
          <a:p>
            <a:r>
              <a:rPr lang="sr-Cyrl-RS" dirty="0" smtClean="0"/>
              <a:t>Туристичке потенцијале представљају планински простори, национални парк, ријеке и језера, градске амбијенталне цјелине (нарочито Требиње), бројни манастари (нпр. Тврдош, Херцеговачка Грачаница....),локалитети са стећцима, средњовјековни градови (Кључ и Ластва), меморијални споменици...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Чувар места за садржај 3" descr="foca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876800" y="2057400"/>
            <a:ext cx="3390900" cy="1828800"/>
          </a:xfrm>
        </p:spPr>
      </p:pic>
      <p:pic>
        <p:nvPicPr>
          <p:cNvPr id="5" name="Слика 4" descr="trebinj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33400" y="2057400"/>
            <a:ext cx="3705225" cy="1905000"/>
          </a:xfrm>
          <a:prstGeom prst="rect">
            <a:avLst/>
          </a:prstGeom>
        </p:spPr>
      </p:pic>
      <p:pic>
        <p:nvPicPr>
          <p:cNvPr id="6" name="Слика 5" descr="tjentist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09600" y="4343400"/>
            <a:ext cx="3581400" cy="1752600"/>
          </a:xfrm>
          <a:prstGeom prst="rect">
            <a:avLst/>
          </a:prstGeom>
        </p:spPr>
      </p:pic>
      <p:pic>
        <p:nvPicPr>
          <p:cNvPr id="7" name="Слика 6" descr="Tvrdos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876800" y="4343401"/>
            <a:ext cx="3352800" cy="17526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295400" y="1905000"/>
            <a:ext cx="20574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sr-Cyrl-RS" dirty="0" smtClean="0">
                <a:ln>
                  <a:solidFill>
                    <a:sysClr val="windowText" lastClr="000000"/>
                  </a:solidFill>
                </a:ln>
              </a:rPr>
              <a:t>Требиње</a:t>
            </a:r>
            <a:endParaRPr lang="en-US" dirty="0">
              <a:ln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15000" y="1905000"/>
            <a:ext cx="1752600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sr-Cyrl-RS" dirty="0" smtClean="0">
                <a:ln>
                  <a:solidFill>
                    <a:sysClr val="windowText" lastClr="000000"/>
                  </a:solidFill>
                </a:ln>
              </a:rPr>
              <a:t>Фоча</a:t>
            </a:r>
            <a:endParaRPr lang="en-US" dirty="0">
              <a:ln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371600" y="4267200"/>
            <a:ext cx="2057400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sr-Cyrl-RS" dirty="0" smtClean="0">
                <a:ln>
                  <a:solidFill>
                    <a:sysClr val="windowText" lastClr="000000"/>
                  </a:solidFill>
                </a:ln>
              </a:rPr>
              <a:t>Тјентиште</a:t>
            </a:r>
            <a:endParaRPr lang="en-US" dirty="0">
              <a:ln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867400" y="4191000"/>
            <a:ext cx="1676400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sr-Cyrl-RS" dirty="0" smtClean="0">
                <a:ln>
                  <a:solidFill>
                    <a:sysClr val="windowText" lastClr="000000"/>
                  </a:solidFill>
                </a:ln>
              </a:rPr>
              <a:t>Тврдош</a:t>
            </a:r>
            <a:endParaRPr lang="en-US" dirty="0">
              <a:ln>
                <a:solidFill>
                  <a:sysClr val="windowText" lastClr="000000"/>
                </a:solidFill>
              </a:ln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2800" dirty="0" smtClean="0"/>
              <a:t>Географски положај</a:t>
            </a:r>
            <a:endParaRPr lang="en-US" sz="2800" dirty="0"/>
          </a:p>
        </p:txBody>
      </p:sp>
      <p:sp>
        <p:nvSpPr>
          <p:cNvPr id="3" name="Чувар места за садржај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sr-Cyrl-RS" sz="2400" dirty="0" smtClean="0"/>
              <a:t>Требињско-фочанска регија обухвата јужни дио РС и одређена је развојним утицајем и гравитационим дометом два њена најважнија урбана центра- Требињем и Фочом.</a:t>
            </a:r>
          </a:p>
          <a:p>
            <a:pPr algn="just"/>
            <a:r>
              <a:rPr lang="sr-Cyrl-RS" sz="2400" dirty="0" smtClean="0"/>
              <a:t>Издужена је у меридијанском правцу и им лошу саобраћајну повезаност са остатком РС (преко превоја Рогој), а бољу са сусједном Србијом, Црном Гором и дубровачким приморјем.</a:t>
            </a:r>
          </a:p>
          <a:p>
            <a:pPr algn="just"/>
            <a:r>
              <a:rPr lang="sr-Cyrl-RS" sz="2400" dirty="0" smtClean="0"/>
              <a:t>На сјеверу граничи са Сарајевско-зворничком регијом РС, на Истоку са Србијом и Црном Гором, на југу са Хрватском и на западу са ФБиХ.</a:t>
            </a:r>
          </a:p>
          <a:p>
            <a:pPr algn="just"/>
            <a:r>
              <a:rPr lang="sr-Cyrl-RS" sz="2400" dirty="0" smtClean="0"/>
              <a:t>Има око 7000 км</a:t>
            </a:r>
            <a:r>
              <a:rPr lang="sr-Cyrl-RS" sz="2400" dirty="0" smtClean="0">
                <a:cs typeface="Simplified Arabic Fixed"/>
              </a:rPr>
              <a:t>² површину.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2400" dirty="0" smtClean="0"/>
              <a:t>Геог. положај требињско-фочанске регије</a:t>
            </a:r>
            <a:endParaRPr lang="en-US" sz="2400" dirty="0"/>
          </a:p>
        </p:txBody>
      </p:sp>
      <p:pic>
        <p:nvPicPr>
          <p:cNvPr id="4" name="Чувар места за садржај 3" descr="Trebinjsko-focanska_regija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311594" y="1554163"/>
            <a:ext cx="4673211" cy="4525962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2800" dirty="0" smtClean="0"/>
              <a:t>Природно-географске одлике</a:t>
            </a:r>
            <a:endParaRPr lang="en-US" sz="2800" dirty="0"/>
          </a:p>
        </p:txBody>
      </p:sp>
      <p:sp>
        <p:nvSpPr>
          <p:cNvPr id="3" name="Чувар места за садржај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sr-Cyrl-RS" dirty="0" smtClean="0"/>
              <a:t>Дијелови регије припадају планинско-котлинској (сјевер- Фочанска мезорегија) и приморској (југ- требињска мезорегија) природногеографској области.</a:t>
            </a:r>
          </a:p>
          <a:p>
            <a:pPr algn="just"/>
            <a:r>
              <a:rPr lang="sr-Cyrl-RS" dirty="0" smtClean="0"/>
              <a:t>Фочанска мезорегија обухвата Сјеверну Херцеговину, а Требињска Источну Херцеговину.</a:t>
            </a:r>
          </a:p>
          <a:p>
            <a:pPr algn="just"/>
            <a:r>
              <a:rPr lang="sr-Cyrl-RS" dirty="0" smtClean="0"/>
              <a:t>Фочанска мезорегија се пограшно назива Старом Херцеговином чији је само мањи дио.</a:t>
            </a:r>
          </a:p>
          <a:p>
            <a:pPr algn="just"/>
            <a:r>
              <a:rPr lang="sr-Cyrl-RS" dirty="0" smtClean="0"/>
              <a:t>Источна Херцеговина са центром у Требињу је у зони спољашњих Динарида (оријентисани ка Јадранском мору), док Фочанска мезорегија припада унутрашњим Динаридима (оријентисани ка Панонском басену).</a:t>
            </a:r>
          </a:p>
          <a:p>
            <a:pPr algn="just"/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Чувар места за садржај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sr-Cyrl-RS" dirty="0" smtClean="0"/>
              <a:t>У погледу геолошке грађе Источне Херцеговине добру заступљеност имају тријаски, јурски и кредни (ера мезозоика) кречњаци а у басенима Гатачког и Невесињског поља се јављају неогени (језерски) седименти богати угљем.</a:t>
            </a:r>
          </a:p>
          <a:p>
            <a:pPr algn="just"/>
            <a:r>
              <a:rPr lang="sr-Cyrl-RS" dirty="0" smtClean="0"/>
              <a:t>Њу чине три различите природне цјелине: Хумине, Рудине и планински простор.</a:t>
            </a:r>
          </a:p>
          <a:p>
            <a:pPr algn="just"/>
            <a:r>
              <a:rPr lang="sr-Cyrl-RS" dirty="0" smtClean="0"/>
              <a:t>Хумине (име по средњовјековним обласима Хуму и Захумљу) су најнижи дио Херцеговине око Требиња (Попово, Требињско и Љубињско поље).</a:t>
            </a:r>
          </a:p>
          <a:p>
            <a:pPr algn="just"/>
            <a:r>
              <a:rPr lang="sr-Cyrl-RS" dirty="0" smtClean="0"/>
              <a:t>Рудине се налазе сјеверније и обухватају Билећко, Фатничко и Дабарско поље.</a:t>
            </a:r>
          </a:p>
          <a:p>
            <a:pPr algn="just"/>
            <a:r>
              <a:rPr lang="sr-Cyrl-RS" dirty="0" smtClean="0"/>
              <a:t>Планинском простору припадају висока поља- Гатачко и Невесињско и ободне планине.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s-Cyrl-BA" sz="1800" dirty="0" smtClean="0"/>
              <a:t>П</a:t>
            </a:r>
            <a:r>
              <a:rPr lang="sr-Cyrl-RS" sz="1800" dirty="0" smtClean="0"/>
              <a:t>рема доле: Гатачко, фатничко и попово поље</a:t>
            </a:r>
            <a:endParaRPr lang="en-US" sz="1800" dirty="0"/>
          </a:p>
        </p:txBody>
      </p:sp>
      <p:pic>
        <p:nvPicPr>
          <p:cNvPr id="4" name="Чувар места за садржај 3" descr="popovo polje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019800" y="4419600"/>
            <a:ext cx="2819400" cy="2124075"/>
          </a:xfrm>
        </p:spPr>
      </p:pic>
      <p:pic>
        <p:nvPicPr>
          <p:cNvPr id="5" name="Слика 4" descr="Fatnicko polj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48000" y="2667000"/>
            <a:ext cx="2895600" cy="2209800"/>
          </a:xfrm>
          <a:prstGeom prst="rect">
            <a:avLst/>
          </a:prstGeom>
        </p:spPr>
      </p:pic>
      <p:pic>
        <p:nvPicPr>
          <p:cNvPr id="6" name="Слика 5" descr="Gatacko polj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81000" y="1371600"/>
            <a:ext cx="2619375" cy="204787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Чувар места за садржај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r-Cyrl-RS" dirty="0" smtClean="0"/>
              <a:t>Сјеверна Херцеговина је простор покривеног крша и има другачију физиономију од области Источне Херцеговине (типичне крашке форме рељефа)</a:t>
            </a:r>
          </a:p>
          <a:p>
            <a:pPr algn="just"/>
            <a:r>
              <a:rPr lang="sr-Cyrl-RS" dirty="0" smtClean="0"/>
              <a:t>То је област високих планина (Маглић, Лелија, Зеленгора...), котлина и ријечних долина.</a:t>
            </a:r>
          </a:p>
          <a:p>
            <a:pPr algn="just"/>
            <a:r>
              <a:rPr lang="sr-Cyrl-RS" dirty="0" smtClean="0"/>
              <a:t>Добро је покривен шумом.</a:t>
            </a:r>
          </a:p>
          <a:p>
            <a:pPr algn="just"/>
            <a:r>
              <a:rPr lang="sr-Cyrl-RS" dirty="0" smtClean="0"/>
              <a:t>У басену Миљевине су лежишта мрког угља.</a:t>
            </a:r>
          </a:p>
          <a:p>
            <a:pPr algn="just"/>
            <a:endParaRPr lang="sr-Cyrl-RS" dirty="0" smtClean="0"/>
          </a:p>
          <a:p>
            <a:pPr algn="just"/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s-Cyrl-BA" sz="1800" dirty="0" smtClean="0"/>
              <a:t>П</a:t>
            </a:r>
            <a:r>
              <a:rPr lang="sr-Cyrl-RS" sz="1800" dirty="0" smtClean="0"/>
              <a:t>рема доле: Превој рогој, Сутјеска и планина Зеленгора</a:t>
            </a:r>
            <a:endParaRPr lang="en-US" sz="1800" dirty="0"/>
          </a:p>
        </p:txBody>
      </p:sp>
      <p:pic>
        <p:nvPicPr>
          <p:cNvPr id="4" name="Чувар места за садржај 3" descr="prevoj Rogoj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81000" y="1752600"/>
            <a:ext cx="2819400" cy="1743075"/>
          </a:xfrm>
        </p:spPr>
      </p:pic>
      <p:pic>
        <p:nvPicPr>
          <p:cNvPr id="5" name="Слика 4" descr="Sutjesk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00400" y="3200400"/>
            <a:ext cx="2619375" cy="1971675"/>
          </a:xfrm>
          <a:prstGeom prst="rect">
            <a:avLst/>
          </a:prstGeom>
        </p:spPr>
      </p:pic>
      <p:pic>
        <p:nvPicPr>
          <p:cNvPr id="6" name="Слика 5" descr="Zelengora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867400" y="4495800"/>
            <a:ext cx="2971800" cy="188595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Чувар места за садржај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Cyrl-RS" dirty="0" smtClean="0"/>
              <a:t>Клима регије је диференцирана: на југу измјењена медитеранска (Хумине), Прелазна ка планинској (Рудине), планинска на планинама сјеверног дијела регије и умјерено-континенталана у долинама и котлинама.</a:t>
            </a:r>
          </a:p>
          <a:p>
            <a:r>
              <a:rPr lang="sr-Cyrl-RS" dirty="0" smtClean="0"/>
              <a:t>У вегетацијском погледу ниска Херцеговина је покривена деградираним шумама- макијом, поља су покривена тврдим травамаа а планински обронци бјелогорицом, црногорицом и пашњацима.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Далеко путовање">
  <a:themeElements>
    <a:clrScheme name="Далеко путовање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Далеко путовање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Далеко путовање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177</TotalTime>
  <Words>670</Words>
  <Application>Microsoft Office PowerPoint</Application>
  <PresentationFormat>Пројекција на екрану (4:3)</PresentationFormat>
  <Paragraphs>53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Наслови слајдова</vt:lpstr>
      </vt:variant>
      <vt:variant>
        <vt:i4>14</vt:i4>
      </vt:variant>
    </vt:vector>
  </HeadingPairs>
  <TitlesOfParts>
    <vt:vector size="15" baseType="lpstr">
      <vt:lpstr>Далеко путовање</vt:lpstr>
      <vt:lpstr>Требињско-фочанска регија</vt:lpstr>
      <vt:lpstr>Географски положај</vt:lpstr>
      <vt:lpstr>Геог. положај требињско-фочанске регије</vt:lpstr>
      <vt:lpstr>Природно-географске одлике</vt:lpstr>
      <vt:lpstr>Слајд 5</vt:lpstr>
      <vt:lpstr>Према доле: Гатачко, фатничко и попово поље</vt:lpstr>
      <vt:lpstr>Слајд 7</vt:lpstr>
      <vt:lpstr>Према доле: Превој рогој, Сутјеска и планина Зеленгора</vt:lpstr>
      <vt:lpstr>Слајд 9</vt:lpstr>
      <vt:lpstr>Природни потенцијали</vt:lpstr>
      <vt:lpstr>Друштвено-географске одлике</vt:lpstr>
      <vt:lpstr>Слајд 12</vt:lpstr>
      <vt:lpstr>Слајд 13</vt:lpstr>
      <vt:lpstr>Слајд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Требињско-фочанска регија</dc:title>
  <dc:creator>Stjepan</dc:creator>
  <cp:lastModifiedBy>Stjepan</cp:lastModifiedBy>
  <cp:revision>3</cp:revision>
  <dcterms:created xsi:type="dcterms:W3CDTF">2020-11-16T10:23:40Z</dcterms:created>
  <dcterms:modified xsi:type="dcterms:W3CDTF">2020-11-16T13:21:15Z</dcterms:modified>
</cp:coreProperties>
</file>