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2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6050CA7-67A9-9341-8315-36E7F3608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D3208CF9-FA3D-B941-9217-F91665CC8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B0508C3B-23FC-CC49-B85D-7639076B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ACD496D5-5056-1A44-BA4A-600FCEF5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EBD58694-7E26-2F44-AB9D-A7B198A04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89171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A09C274-1516-C941-9AA8-4473747AD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xmlns="" id="{6D4B9585-5AC7-AC46-97C3-73C3C42D2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71B234CE-23E2-1F49-BB1C-D945CEB2B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EA109B0D-A4EA-1B46-912D-33BEC5E75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48BB4618-32CB-154F-8428-43B79912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13542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xmlns="" id="{FBDBC5FD-5F53-5E4D-AA4C-BEF58EEC3C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xmlns="" id="{6AB858AC-1732-544B-9D94-914DE8517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8563ABA4-45ED-8D41-8191-CADE7FF4A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BBD20AF6-4671-9041-99B2-35C1A7D86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F93BE7FF-8EFE-AA4B-BF93-AC9E876A2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28069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2F5D9D-302D-5C44-92D2-D89A5E3B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3BCABAF6-7744-DB4E-B48C-FD2A78E17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EB00ED66-9A52-494F-AB7E-92CA2A50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1FB9C11C-52DA-9441-AC53-6A6F31DE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7E82E0F2-99E6-0A4B-B438-B748FF49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9227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32A0413-547C-D14F-A18F-253F354BD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8B5A815D-0ED1-344A-B889-B78FB778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19A2A920-ED3E-784E-95D3-779BB45D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55FD55D5-FBC8-094F-9419-4B471938B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B0A0FD3D-7397-C740-BDA5-93FE1DE7F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69483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E82B623-3303-DF49-902E-D3108F7CD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19724ED7-6846-9F41-96D4-B6290ED73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xmlns="" id="{9CE9CFBA-5AA0-5649-869F-C4077308B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BAC9748F-545A-9248-AFE1-45B8B4829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5C345726-660E-044E-9384-9D5DD416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8B7E3C96-ED1B-1346-8079-1DF458C36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88133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06F7134-48CD-5440-B503-29DC4AE31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B217D05A-CADE-9A4D-8175-CCEAFF803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xmlns="" id="{BBA0C018-C8C2-1D4C-8DE6-11B483B0F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xmlns="" id="{910BD1B6-39AE-4B42-9ABE-D41BA33BF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xmlns="" id="{78E35548-0C39-1A4A-9787-A6316671A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xmlns="" id="{025BFEF8-F642-7942-AA35-C44CDE37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xmlns="" id="{C65EAFFF-18F6-BB48-A3F6-DA2877DB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xmlns="" id="{8B36288F-C7E6-EF43-9C26-A095B9C5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07834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251A83A-90FC-5648-AED8-6395151B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xmlns="" id="{2107A078-D1E0-CA47-9964-12987FDEC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xmlns="" id="{E80B80E9-557B-A641-A84E-99CC793C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xmlns="" id="{5CB309C4-931C-0244-B1F6-B921A6F9C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2313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xmlns="" id="{E99A1003-EA8E-A540-8B1A-DF9088749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xmlns="" id="{6DF573F8-9D0B-B144-B613-5587E8E8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xmlns="" id="{3A416705-A3DE-0449-9ED0-46CBDB1F6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09855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0960E81-D92B-0E46-BAB7-2AC56C1F9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4DA1901B-6B5E-0E48-8021-E655E957A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xmlns="" id="{7BD8128E-B303-CB46-8BC3-DFE1BC3FC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846C799C-474B-C84C-AED9-8652EB2D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7D216449-68E4-CE43-B334-22F43BA49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9C163F49-2A4A-F649-A1DE-22659953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01647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82E8AC1-B6F6-1B43-BE10-E9D4A84B8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xmlns="" id="{76829D4F-1EF4-674D-952A-252A8465E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xmlns="" id="{736CB13A-BE76-924A-AA51-BCC3BE5C8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7EEB35C8-5AB7-8044-82D1-D5CAE12F4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27A64848-F508-CC4D-AE15-A5189E1D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E958D2D1-F73F-5749-84CA-A7937122C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0904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xmlns="" id="{2D5661EA-CDC2-164C-9AEB-205ACCCC5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38DD6EEB-253C-4743-B18F-BC2D9FE61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7A56C5CE-7A0F-9B42-8A22-439B4E450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8A5F8-8BE0-3045-9EC9-CDAFCE37853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9713DC6C-DA24-3C41-BBEF-0C255D838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12DC8446-1B3B-9B4C-A642-5C7CA3001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B558-21D0-5E4F-98FB-F7FA847A6216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73359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740154A-2306-3E47-BC6C-804FD28EE1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Република Хрватска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0C680D93-B2B3-224B-A80B-6786F3F25E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40481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134F337-0A81-154C-B34C-10AF82614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Положај, величина и облик територије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CA272A66-0EE6-E34B-9D6B-9C7FE5767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Према географском положају Хрватска је панонска, динарска и приморска земља чији крајњи источни дијелови припадају Подунављу. </a:t>
            </a:r>
          </a:p>
          <a:p>
            <a:r>
              <a:rPr lang="sr-Latn-RS" dirty="0"/>
              <a:t>Њен сјеверни дио је средњоевропски, а јужни (јужно од Купе и Саве) дио је балкански простор. </a:t>
            </a:r>
          </a:p>
          <a:p>
            <a:r>
              <a:rPr lang="az-Cyrl-AZ" dirty="0"/>
              <a:t>И</a:t>
            </a:r>
            <a:r>
              <a:rPr lang="sr-Latn-RS" dirty="0"/>
              <a:t>ма необичан, потковичаст облик територије, који са сјевера, запада и југа опасује територију БиХ са којом има и најдужу границу. </a:t>
            </a:r>
          </a:p>
          <a:p>
            <a:r>
              <a:rPr lang="sr-Latn-RS" dirty="0"/>
              <a:t>Поред </a:t>
            </a:r>
            <a:r>
              <a:rPr lang="sr-Latn-RS" dirty="0" smtClean="0"/>
              <a:t>БиХ</a:t>
            </a:r>
            <a:r>
              <a:rPr lang="en-GB" dirty="0" smtClean="0"/>
              <a:t>,</a:t>
            </a:r>
            <a:r>
              <a:rPr lang="sr-Latn-RS" dirty="0" smtClean="0"/>
              <a:t> </a:t>
            </a:r>
            <a:r>
              <a:rPr lang="sr-Latn-RS" dirty="0"/>
              <a:t>Хрватска граничи и са Србијом, Мађарском, Словенијом, Италијом (на Јадрану) и Црном Гором. 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65807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E544AEC-3BCC-E040-BAE3-F05D999B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210AE5B3-0BC9-394F-B5A4-65787A9BD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Добар дио граница Хрватске са сусједним земљама је природна граница (Сава, Дунав, Драва, Динара...).</a:t>
            </a:r>
          </a:p>
          <a:p>
            <a:r>
              <a:rPr lang="sr-Latn-RS"/>
              <a:t>Хрватска има површину од око 56,6 хиљада км2 (континентални дио), а са територијалним водама на Јадрану она износи око 87,6 хиљада км2. </a:t>
            </a:r>
          </a:p>
          <a:p>
            <a:r>
              <a:rPr lang="sr-Latn-RS"/>
              <a:t>Њој припадају бројна острва Јадранског мора уз његову источну обалу, као и велика дужина саме обале од Пиранског залива на граници са Словенијом до полуострва Превлака на граници са Црном Гором. </a:t>
            </a:r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74485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35D78C8-36F0-1D4A-BBD0-26580A8DC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D53B22C3-73FA-2F47-A12B-3CA19D281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/>
              <a:t>Хрватска има густу мрежу саобраћајница коју су модернизоване и важну транзитну улогу као спона осталих регија Европе са Јадранским приморјем.</a:t>
            </a:r>
          </a:p>
          <a:p>
            <a:r>
              <a:rPr lang="sr-Latn-RS"/>
              <a:t>Поморским саобраћајем је повезана са свим приморским регијама свијета, а Дунавом са земљама Средње и Западне Европе (Рајна-Мајна-Дунав). </a:t>
            </a:r>
          </a:p>
          <a:p>
            <a:r>
              <a:rPr lang="sr-Latn-RS"/>
              <a:t>Најзначајни правци копненог саобраћаја, који се сустичу у Загребу, су: Будимпешта-Загреб-Ријека; Беч-Загреб-Сплит; Љубљана-Загреб-Београд. </a:t>
            </a:r>
          </a:p>
          <a:p>
            <a:r>
              <a:rPr lang="sr-Latn-RS"/>
              <a:t>За повезивање источних са крајњим јужним областима користи се везама кроз територију БиХ, а приморских мјеста „јадранском магистралом“. </a:t>
            </a:r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17255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F1C7776-466C-034C-890C-4E47D68E6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B909B0CD-8D5B-6B49-949D-11A61C6DA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За добро развијен туризам важни су бројни међународни аеродроми од којих су неки на острвским дијеловима Хрватске. </a:t>
            </a:r>
          </a:p>
          <a:p>
            <a:r>
              <a:rPr lang="sr-Latn-RS"/>
              <a:t>На простору Хрватске се додирују и преплићу утицаји западноевропског и источноевропског културно-цивилизацијског круга. </a:t>
            </a:r>
          </a:p>
          <a:p>
            <a:pPr marL="0" indent="0">
              <a:buNone/>
            </a:pP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278937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D6ADBC8-0973-A445-9377-5CF5382B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Историјско-географски развој и административна урећеност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50AC1E23-B954-6647-9BAF-BBB5EA7E1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Језгро данашње Хрватске државе је формирано у Х вијеку за вријеме краља Томислава. </a:t>
            </a:r>
          </a:p>
          <a:p>
            <a:r>
              <a:rPr lang="az-Cyrl-AZ" dirty="0"/>
              <a:t>О</a:t>
            </a:r>
            <a:r>
              <a:rPr lang="sr-Latn-RS" dirty="0"/>
              <a:t>д почетка ХII вијека њена историја је дио историје Угарске, Аустрије и Аустроугарске. </a:t>
            </a:r>
          </a:p>
          <a:p>
            <a:r>
              <a:rPr lang="sr-Latn-RS" dirty="0"/>
              <a:t>У то вријеме је воћен активан процес кроатизације романског и </a:t>
            </a:r>
            <a:r>
              <a:rPr lang="sr-Latn-RS" dirty="0" smtClean="0"/>
              <a:t>становништва </a:t>
            </a:r>
            <a:r>
              <a:rPr lang="sr-Latn-RS" dirty="0"/>
              <a:t>Приморја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Latn-RS" dirty="0"/>
              <a:t>Херцеговине и старословенског </a:t>
            </a:r>
            <a:r>
              <a:rPr lang="sr-Latn-RS" dirty="0" smtClean="0"/>
              <a:t>српског</a:t>
            </a:r>
            <a:r>
              <a:rPr lang="sr-Cyrl-RS" dirty="0" smtClean="0"/>
              <a:t> и </a:t>
            </a:r>
            <a:r>
              <a:rPr lang="sr-Latn-RS" dirty="0" smtClean="0"/>
              <a:t>илирског </a:t>
            </a:r>
            <a:r>
              <a:rPr lang="sr-Latn-RS" dirty="0"/>
              <a:t>становништва Западне Босне и Славоније. </a:t>
            </a:r>
          </a:p>
          <a:p>
            <a:r>
              <a:rPr lang="sr-Latn-RS" dirty="0"/>
              <a:t>Након Првог свјетског рата, нестанком Аустроугарске, простори Хрвата постају саставни дио Краљевине СХС и касније Југославије. 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81398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E3F0E7-F4A2-354D-A5BA-0F2739512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B6C6BDBF-90F1-7D43-B350-F3E2D0EA1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Измећу два рата извршена је нова унутрашња организација простора на принципу бановина, а формирана је и Бановина Хрватска из које се током Другог свјетског рата </a:t>
            </a:r>
            <a:r>
              <a:rPr lang="sr-Latn-RS" dirty="0" smtClean="0"/>
              <a:t>изродила</a:t>
            </a:r>
            <a:r>
              <a:rPr lang="sr-Cyrl-RS" dirty="0" smtClean="0"/>
              <a:t> профашистичка и злочиначка</a:t>
            </a:r>
            <a:r>
              <a:rPr lang="sr-Latn-RS" dirty="0" smtClean="0"/>
              <a:t> </a:t>
            </a:r>
            <a:r>
              <a:rPr lang="sr-Latn-RS" dirty="0"/>
              <a:t>НДХ.</a:t>
            </a:r>
          </a:p>
          <a:p>
            <a:r>
              <a:rPr lang="sr-Latn-RS" dirty="0"/>
              <a:t>У периоду социјализма била је једна од 6 социјалистичких република. </a:t>
            </a:r>
          </a:p>
          <a:p>
            <a:r>
              <a:rPr lang="sr-Latn-RS" dirty="0"/>
              <a:t>1991. Хрватска проводи отцјепљење и проглашава независност. </a:t>
            </a:r>
          </a:p>
          <a:p>
            <a:r>
              <a:rPr lang="sr-Latn-RS" dirty="0"/>
              <a:t>На српским просторима (више од 1/3 територије са око 13 </a:t>
            </a:r>
            <a:r>
              <a:rPr lang="sr-Latn-RS" dirty="0" smtClean="0"/>
              <a:t>%</a:t>
            </a:r>
            <a:r>
              <a:rPr lang="sr-Cyrl-RS" dirty="0" smtClean="0"/>
              <a:t> </a:t>
            </a:r>
            <a:r>
              <a:rPr lang="sr-Latn-RS" dirty="0" smtClean="0"/>
              <a:t>становништва</a:t>
            </a:r>
            <a:r>
              <a:rPr lang="sr-Latn-RS" dirty="0"/>
              <a:t>) у Хрватској се ствара Република Српска Крајина која нестаје са акцијама „бљесак“ и „олуја“ 1995</a:t>
            </a:r>
            <a:r>
              <a:rPr lang="sr-Latn-RS" dirty="0" smtClean="0"/>
              <a:t>.</a:t>
            </a:r>
            <a:r>
              <a:rPr lang="sr-Cyrl-RS" dirty="0" smtClean="0"/>
              <a:t>,</a:t>
            </a:r>
            <a:r>
              <a:rPr lang="sr-Latn-RS" dirty="0" smtClean="0"/>
              <a:t> </a:t>
            </a:r>
            <a:r>
              <a:rPr lang="sr-Latn-RS" dirty="0"/>
              <a:t>уз егзодус српског живља. 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202503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0614919-CF75-E849-A3B8-5E4EB5F3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EF22A1C8-2F15-394C-848A-E4DFB4F80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Данас у административној, </a:t>
            </a:r>
            <a:r>
              <a:rPr lang="sr-Latn-RS" dirty="0" smtClean="0"/>
              <a:t>унутрашњој</a:t>
            </a:r>
            <a:r>
              <a:rPr lang="sr-Cyrl-RS" dirty="0" smtClean="0"/>
              <a:t>,</a:t>
            </a:r>
            <a:r>
              <a:rPr lang="sr-Latn-RS" dirty="0" smtClean="0"/>
              <a:t> </a:t>
            </a:r>
            <a:r>
              <a:rPr lang="sr-Latn-RS" dirty="0"/>
              <a:t>подјели простора Хрватске постоји подјела на жупаније, њих 20</a:t>
            </a:r>
            <a:r>
              <a:rPr lang="sr-Latn-RS" dirty="0" smtClean="0"/>
              <a:t>,</a:t>
            </a:r>
            <a:r>
              <a:rPr lang="sr-Cyrl-RS" dirty="0" smtClean="0"/>
              <a:t> </a:t>
            </a:r>
            <a:r>
              <a:rPr lang="sr-Latn-RS" dirty="0" smtClean="0"/>
              <a:t>а </a:t>
            </a:r>
            <a:r>
              <a:rPr lang="sr-Latn-RS" dirty="0"/>
              <a:t>посебан статус има град Загреб.</a:t>
            </a:r>
          </a:p>
          <a:p>
            <a:r>
              <a:rPr lang="sr-Latn-RS" dirty="0"/>
              <a:t>Према физичкогеографском принципу хомогености се могу издвојити макрорегије специфичних рељефних, климатских и других одлика, а то су: Панонско-перипанонска, Горска (планинско-котлинска, Динарска) и Приморска макрорегија. </a:t>
            </a:r>
          </a:p>
          <a:p>
            <a:r>
              <a:rPr lang="sr-Latn-RS" dirty="0"/>
              <a:t>Панонаку регију чине Славонска Подравина, Источна и Западна Славонија, Барања, Западни Срем, Међимурје, Загорје, Горња Подравина, Кордун и Банија. </a:t>
            </a:r>
          </a:p>
        </p:txBody>
      </p:sp>
    </p:spTree>
    <p:extLst>
      <p:ext uri="{BB962C8B-B14F-4D97-AF65-F5344CB8AC3E}">
        <p14:creationId xmlns:p14="http://schemas.microsoft.com/office/powerpoint/2010/main" xmlns="" val="2259066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B22426D-AF2A-514E-AA3C-F48D05F62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A185FFC3-2062-7244-95E7-8C045B1DD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Горску регију чине Лика и Горски Котар и то је најмања регија Хрватске.</a:t>
            </a:r>
          </a:p>
          <a:p>
            <a:r>
              <a:rPr lang="sr-Latn-RS" dirty="0"/>
              <a:t>У Приморској Хрватској се издвајају Истра, Кварнер (око Ријеке), Велебитско приморје и Далмација (Сјеверна, Средња и Јужна). </a:t>
            </a:r>
          </a:p>
          <a:p>
            <a:r>
              <a:rPr lang="sr-Latn-RS" dirty="0"/>
              <a:t>У нодално-функционалном погледу најзначајнији градски центри и регије (простори који су за њих функционално везани) су: Загреб, Сплит, Ријека, Осијек (макрорегионални </a:t>
            </a:r>
            <a:r>
              <a:rPr lang="sr-Latn-RS" dirty="0" smtClean="0"/>
              <a:t>центри</a:t>
            </a:r>
            <a:r>
              <a:rPr lang="sr-Latn-RS" dirty="0"/>
              <a:t>), Славонски Брод, Вуковар, Винковци, Пожега, Вировитица, Бјеловар, Вараждин, Карловац, Сисак, Пула, Задар, Шибеник и Дубровник (мезорегионални центри). 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13245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Microsoft Office PowerPoint</Application>
  <PresentationFormat>Прилагођавање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9</vt:i4>
      </vt:variant>
    </vt:vector>
  </HeadingPairs>
  <TitlesOfParts>
    <vt:vector size="10" baseType="lpstr">
      <vt:lpstr>Office tema</vt:lpstr>
      <vt:lpstr>Република Хрватска</vt:lpstr>
      <vt:lpstr>Положај, величина и облик територије</vt:lpstr>
      <vt:lpstr>Слајд 3</vt:lpstr>
      <vt:lpstr>Слајд 4</vt:lpstr>
      <vt:lpstr>Слајд 5</vt:lpstr>
      <vt:lpstr>Историјско-географски развој и административна урећеност</vt:lpstr>
      <vt:lpstr>Слајд 7</vt:lpstr>
      <vt:lpstr>Слајд 8</vt:lpstr>
      <vt:lpstr>Слајд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Република Хрватска</dc:title>
  <dc:creator>cudicstjepan@gmail.com</dc:creator>
  <cp:lastModifiedBy>Stjepan</cp:lastModifiedBy>
  <cp:revision>3</cp:revision>
  <dcterms:created xsi:type="dcterms:W3CDTF">2021-03-22T23:20:11Z</dcterms:created>
  <dcterms:modified xsi:type="dcterms:W3CDTF">2021-03-23T07:17:08Z</dcterms:modified>
</cp:coreProperties>
</file>