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1" autoAdjust="0"/>
    <p:restoredTop sz="94660"/>
  </p:normalViewPr>
  <p:slideViewPr>
    <p:cSldViewPr>
      <p:cViewPr varScale="1">
        <p:scale>
          <a:sx n="64" d="100"/>
          <a:sy n="64" d="100"/>
        </p:scale>
        <p:origin x="-126" y="-1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6892B7EF-F9CB-DA4A-87F3-1C9A487BC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5456ABC4-315C-D444-A917-E7266F9EFD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02D5C289-6AC7-4F40-9A7D-3EBB70A6E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4A7B7847-F822-744B-B4DD-0C7FC69BC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A5D13F93-BE5C-9B45-BE2C-663223BFD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539818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5949407-BE61-774D-9347-005CA1C03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xmlns="" id="{D453DF58-5136-9347-92BB-D6489CA45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238800FC-0B42-FB45-8C45-6536113A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DB37C357-D175-1248-B98A-7604DF81B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BDECB5F3-0355-784D-887D-FB90D37AD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119084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xmlns="" id="{F1074F03-24BD-CC48-8AE0-C045921833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xmlns="" id="{E01E8400-B4C3-2C47-A88F-3CCC029012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98A96825-F3EB-F34A-9124-113EA0049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24839796-8648-4F4C-8A5A-0A99BB318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D12F21AB-4DBD-7246-ABEC-A18C65BB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50829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29492216-A3C3-6245-87D7-E384A13C0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E352885C-6F5C-C840-AD98-8F4B7BB8C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FB7A080D-3F43-6C4C-AA8B-55737ED14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8F24DF64-B264-964C-9F13-AD6DBAD8F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47ECD93F-D272-0240-8602-90616290F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546433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FFC19B-998B-194C-A42A-93882A1C6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xmlns="" id="{5D059DF8-C1BF-404F-AB66-0A70F51A9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138F8FC8-2532-9E4C-9F78-973BD9EC3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2F4CC4A9-7344-FB48-BC75-30F74753A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1A702490-2185-7D48-B2FC-78E4DE1A7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4005065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0FB0057-1B02-3E49-84CD-C220B3B2E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F103F1D3-E07B-7645-B3DC-39B1BA5E75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xmlns="" id="{45501F15-25EE-5945-AB9B-D9FDD0D6E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xmlns="" id="{80492053-C814-6641-9F0C-D1BF8466A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xmlns="" id="{52A3063B-1433-524B-9281-5C6EAFC3C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xmlns="" id="{5D31508C-FF85-BA40-BEE1-970FC3723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571414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E55FE90-7E6C-5948-B836-ACB872163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xmlns="" id="{114ACBBC-9CE4-4C40-A322-7D15F9A91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xmlns="" id="{6A1D70A3-952B-1E4C-A7F8-B951AB222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xmlns="" id="{AAF708A5-2F05-9445-A577-0BC5A5AE5E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xmlns="" id="{B1417CEC-9E8B-6645-9968-BC2BBC1EF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xmlns="" id="{D38E75B2-2077-654C-8C57-6D2F758C5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xmlns="" id="{6D58A5C6-39C2-694C-BB94-99B2943E9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xmlns="" id="{5565ACC1-D62E-5B42-8F45-4F0FBFDA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472075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8FC61A2-F89F-A94C-88ED-48352EBA3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xmlns="" id="{281C521B-BA3D-D148-819F-DB518ABCA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xmlns="" id="{08A5CD78-4E90-C247-9E51-6249713AD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xmlns="" id="{1697C70F-DC9B-8348-863B-BBC13E37B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72780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xmlns="" id="{644ED3D4-9A27-E14F-8E60-B6A5E5E42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xmlns="" id="{2EE9304F-89F0-F049-A1B9-7D057ED9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xmlns="" id="{60E2CA24-AACA-B142-B00B-49093E774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574573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47B5B5A-04F7-874D-807C-6239F0B33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10FFAAE1-9F22-1449-8D28-D0C0F7F06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xmlns="" id="{A0739894-1B48-B44F-901E-23601E29A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xmlns="" id="{F668851E-9F7F-D64F-A6AF-C807ECA8C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xmlns="" id="{E500A6F5-60F5-1C4F-BF9F-E7BBCAC8A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xmlns="" id="{037B9D37-C76E-F644-AEE4-705AFA285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14164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984C902-BB3D-E244-BBDD-2FBC9904A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xmlns="" id="{9C1D1710-3EDE-9641-99AE-A408D3ADC2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xmlns="" id="{048EFD5C-92DE-9D4B-8C61-1A667A5DA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xmlns="" id="{822A3C15-B63F-0145-9B78-12BFEB75F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xmlns="" id="{90AFC835-8E12-E24D-80D3-8122FFA91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xmlns="" id="{6E83F47F-19C0-2645-B1AE-8D121F8B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85274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xmlns="" id="{D343E880-F0A8-E848-8024-315E29B4E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xmlns="" id="{6E69C5D4-B73B-4040-983C-75206668F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xmlns="" id="{C0E6E610-FC51-3547-BB28-8F2F6EE0E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39955-B574-1C47-AC48-DF3E320F84D1}" type="datetimeFigureOut">
              <a:rPr lang="sr-Latn-RS" smtClean="0"/>
              <a:pPr/>
              <a:t>23.3.2021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xmlns="" id="{A71D5D9B-97BF-304C-B493-7B024DE83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xmlns="" id="{7EC03CB5-27EE-A048-B348-47440B2657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0807D-107E-514D-AA2A-7F66C0DAC329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84456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4F4F3E-F2EB-EC47-803F-A2C1C5107C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/>
              <a:t>САД И КАНАДА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3DCB5297-B0E2-5A44-9A49-DA4604C3D0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785734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E49637F-8C74-504C-B87C-51A582310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-87313"/>
            <a:ext cx="10515600" cy="1325563"/>
          </a:xfrm>
        </p:spPr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2C868934-8A94-8D4D-9C64-A4DF9878D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Површина Канаде је нешто већа од површине  САД-а (9.97 према 9.37 милиона км2). </a:t>
            </a:r>
          </a:p>
          <a:p>
            <a:r>
              <a:rPr lang="sr-Latn-RS" dirty="0"/>
              <a:t>САД су насељенија и привредно развијенија земља. </a:t>
            </a:r>
          </a:p>
          <a:p>
            <a:r>
              <a:rPr lang="az-Cyrl-AZ" dirty="0"/>
              <a:t>О</a:t>
            </a:r>
            <a:r>
              <a:rPr lang="sr-Latn-RS" dirty="0"/>
              <a:t>бије земље су чланице Г-7 </a:t>
            </a:r>
            <a:r>
              <a:rPr lang="sr-Latn-RS" dirty="0" smtClean="0"/>
              <a:t>гр</a:t>
            </a:r>
            <a:r>
              <a:rPr lang="sr-Cyrl-RS" dirty="0" smtClean="0"/>
              <a:t>у</a:t>
            </a:r>
            <a:r>
              <a:rPr lang="sr-Latn-RS" dirty="0" smtClean="0"/>
              <a:t>пе </a:t>
            </a:r>
            <a:r>
              <a:rPr lang="sr-Latn-RS" dirty="0"/>
              <a:t>земаља- економски најразвијенијих држава свијета. </a:t>
            </a:r>
          </a:p>
          <a:p>
            <a:pPr marL="0" indent="0">
              <a:buNone/>
            </a:pPr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3767926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89A1256-50DC-5B40-9110-081195DAA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Ресурси, привреда и процес терцијаризације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xmlns="" id="{80E9B6E6-F74B-4B4D-9C72-467DCE0ACA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/>
              <a:t>Ресурси САД-а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3281990F-E5F5-D847-8E38-DDBFD7C27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2590800"/>
            <a:ext cx="4648200" cy="4100514"/>
          </a:xfrm>
        </p:spPr>
        <p:txBody>
          <a:bodyPr>
            <a:normAutofit/>
          </a:bodyPr>
          <a:lstStyle/>
          <a:p>
            <a:r>
              <a:rPr lang="sr-Latn-RS" dirty="0"/>
              <a:t>Пољопривредне површине</a:t>
            </a:r>
          </a:p>
          <a:p>
            <a:r>
              <a:rPr lang="sr-Latn-RS" dirty="0"/>
              <a:t>Енергетски и рудни ресурси (нафта, угаљ, хидропотенцијал, бакар, уран, цинк, олово, злато...) </a:t>
            </a:r>
          </a:p>
          <a:p>
            <a:pPr marL="0" indent="0"/>
            <a:r>
              <a:rPr lang="sr-Latn-RS" dirty="0"/>
              <a:t>Шумско богатство Апалача и </a:t>
            </a:r>
            <a:r>
              <a:rPr lang="sr-Cyrl-RS" dirty="0" smtClean="0"/>
              <a:t> </a:t>
            </a:r>
            <a:r>
              <a:rPr lang="sr-Latn-RS" dirty="0" smtClean="0"/>
              <a:t>Стјеновитих </a:t>
            </a:r>
            <a:r>
              <a:rPr lang="sr-Latn-RS" dirty="0"/>
              <a:t>планина</a:t>
            </a:r>
          </a:p>
          <a:p>
            <a:pPr marL="0" indent="0"/>
            <a:r>
              <a:rPr lang="sr-Latn-RS" dirty="0"/>
              <a:t>Повољан географски положај 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xmlns="" id="{361BB3DD-7D3D-ED42-9900-DA5C4944E3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r-Latn-RS"/>
              <a:t>Ресурси Канаде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xmlns="" id="{2383F793-E3E7-2E41-A5E1-C9ACF269136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sr-Latn-RS"/>
              <a:t>Комплекси четинарских шума- тајге</a:t>
            </a:r>
          </a:p>
          <a:p>
            <a:r>
              <a:rPr lang="az-Cyrl-AZ"/>
              <a:t>Р</a:t>
            </a:r>
            <a:r>
              <a:rPr lang="sr-Latn-RS"/>
              <a:t>удни и енергетски ресурси (у многим врстама овог богатства заједно са САД-ом Канада је мећу првих 5 земаља свијета)</a:t>
            </a:r>
          </a:p>
          <a:p>
            <a:r>
              <a:rPr lang="sr-Latn-RS"/>
              <a:t>Плодно тло на југу</a:t>
            </a:r>
          </a:p>
          <a:p>
            <a:r>
              <a:rPr lang="sr-Latn-RS"/>
              <a:t>Богатство водама (ријеке и језера) </a:t>
            </a:r>
          </a:p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691786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A79B6EF-219E-6649-BA44-C56C8DFBF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544" y="-1325563"/>
            <a:ext cx="10515600" cy="1325563"/>
          </a:xfrm>
        </p:spPr>
        <p:txBody>
          <a:bodyPr/>
          <a:lstStyle/>
          <a:p>
            <a:r>
              <a:rPr lang="sr-Latn-RS" b="1"/>
              <a:t>Структура привреде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xmlns="" id="{C0955E89-7814-6C48-86C4-4126532A2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/>
              <a:t>САД су водећа земља свијета по оствареној вриједности индустријске производње и услуга. </a:t>
            </a:r>
          </a:p>
          <a:p>
            <a:r>
              <a:rPr lang="sr-Latn-RS"/>
              <a:t>Спада мећу највеће свјетске произвођаче нафте, гаса и угља.</a:t>
            </a:r>
          </a:p>
          <a:p>
            <a:r>
              <a:rPr lang="sr-Latn-RS"/>
              <a:t>Међу првих пет земаља је по производњи најважнијих обојених и племенитих метала. </a:t>
            </a:r>
          </a:p>
          <a:p>
            <a:r>
              <a:rPr lang="sr-Latn-RS"/>
              <a:t>Велики су произвођач пољопривредних производа, нарочито житарица. </a:t>
            </a:r>
          </a:p>
          <a:p>
            <a:r>
              <a:rPr lang="sr-Latn-RS"/>
              <a:t>Канада такоће заузима водећу улогу у рударству и енергетици, има развијену индустрију, а пољопривреда је развијенија у климатски повољнијим областима на југу. </a:t>
            </a:r>
          </a:p>
          <a:p>
            <a:endParaRPr lang="sr-Latn-RS"/>
          </a:p>
          <a:p>
            <a:pPr marL="0" indent="0">
              <a:buNone/>
            </a:pPr>
            <a:endParaRPr lang="sr-Latn-RS"/>
          </a:p>
          <a:p>
            <a:pPr marL="0" indent="0">
              <a:buNone/>
            </a:pP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945125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2E436FE4-0500-6941-8F37-9592D1DFC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A309EEA4-07F6-E847-BB1B-00EA4ECEB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/>
              <a:t>Економски прогрес САД-а и Канаде условљен је и другим факторима- стабилна државна организација, јединствено средство плаћања, дуг период мира, немају значајнијих националних сукоба и нетрпељивости, повољни царински прописи...</a:t>
            </a:r>
          </a:p>
          <a:p>
            <a:r>
              <a:rPr lang="sr-Latn-RS"/>
              <a:t>Капиталистичко друштво привреду заснива на слободној иницијативи, а држава се јавља као регулатор односа бринући о спречавању монопола, контролише цијене и квалитет роба и услуга, а уједно је и велики купац одређених производа, брине о заштити животне средине... </a:t>
            </a:r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xmlns="" id="{B47839BB-809B-3649-87EF-19C23A487EF7}"/>
              </a:ext>
            </a:extLst>
          </p:cNvPr>
          <p:cNvSpPr txBox="1"/>
          <p:nvPr/>
        </p:nvSpPr>
        <p:spPr>
          <a:xfrm>
            <a:off x="5181600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876388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D106850E-0A9A-E34D-8708-400C9274C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Терцијаризација и промјене у структури привреде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1750C765-E334-5F45-B332-ADF191049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/>
              <a:t>У структури привреде САД-а и Канаде преовладавају терцијарне и квартарне дјелатности.</a:t>
            </a:r>
          </a:p>
          <a:p>
            <a:r>
              <a:rPr lang="sr-Latn-RS"/>
              <a:t>Индустрија, пољопривреда и рударство као веома важне дјелатности отпуштају радну снагу иако њихова вриједност и обим производње расту. </a:t>
            </a:r>
          </a:p>
          <a:p>
            <a:r>
              <a:rPr lang="sr-Latn-RS"/>
              <a:t>То је посљедица аутоматизације у производњи и кориштења савремених технологија и алата. </a:t>
            </a:r>
          </a:p>
          <a:p>
            <a:r>
              <a:rPr lang="sr-Latn-RS"/>
              <a:t>Вишак радне снаге се преусмјерава у услужни и квартарни сектор привреде што се назива процесом терцијаризације. </a:t>
            </a:r>
          </a:p>
          <a:p>
            <a:r>
              <a:rPr lang="sr-Latn-RS"/>
              <a:t>На значају добијају дјелатности попут трговине, саобраћаја, програмирања, истраживачке дјелатности, здравство, школство, правне и финансијске услуге... </a:t>
            </a:r>
          </a:p>
          <a:p>
            <a:endParaRPr lang="sr-Latn-RS"/>
          </a:p>
          <a:p>
            <a:endParaRPr lang="sr-Latn-RS"/>
          </a:p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091169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FD1A50F-8592-4C4F-A93F-85F274B96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890C7E61-6BF1-C446-98CE-E609EFDF4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/>
              <a:t>У реализацији бруто друштвеног производа услужне и квартарне дјелатности учествују са ¾ вриједности, док на примарни и секундарни сектор отпада око ¼.</a:t>
            </a:r>
          </a:p>
          <a:p>
            <a:r>
              <a:rPr lang="az-Cyrl-AZ"/>
              <a:t>В</a:t>
            </a:r>
            <a:r>
              <a:rPr lang="sr-Latn-RS"/>
              <a:t>елику улогу у омасовљавању производње и ширењу тржишта у друге дијелове свијета, те у погледу технолошког развоја имају мултинационалне компаније. </a:t>
            </a:r>
          </a:p>
          <a:p>
            <a:r>
              <a:rPr lang="sr-Latn-RS"/>
              <a:t>Неке од водећих свјетских компанија из области производње, трговине и пружања услуга долазе управо из простора Англоамерике. </a:t>
            </a:r>
          </a:p>
          <a:p>
            <a:r>
              <a:rPr lang="az-Cyrl-AZ"/>
              <a:t>К</a:t>
            </a:r>
            <a:r>
              <a:rPr lang="sr-Latn-RS"/>
              <a:t>ао економски, политички и војни лидер, САД су носиоци процеса глобализације коме се слабије земље тешко могу одупријети. </a:t>
            </a:r>
          </a:p>
          <a:p>
            <a:endParaRPr lang="sr-Latn-RS"/>
          </a:p>
          <a:p>
            <a:endParaRPr lang="sr-Latn-RS"/>
          </a:p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4243744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66241A4-CA12-F845-A027-01C6201F2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Урбанизација и градске метрополе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707416C6-5FA1-0644-961B-B39EFF252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У великим градским агломерацијама- мегалополисима, живи око ¾ становништва Англоамерике. </a:t>
            </a:r>
          </a:p>
          <a:p>
            <a:r>
              <a:rPr lang="sr-Latn-RS" dirty="0"/>
              <a:t>У другој половини xx вијека урбанизацију САД-а и Канаде карактерише развој градских четврти око средишњих дијелова градова у којима се биљежи опадање броја становника, а који попримају пословне функције. </a:t>
            </a:r>
          </a:p>
          <a:p>
            <a:r>
              <a:rPr lang="sr-Latn-RS" dirty="0"/>
              <a:t>Такве метрополе су се концентрисале на мањим просторима око Великих језера, на сјевероистоку САД-а и  уз Пацифичку обалу </a:t>
            </a:r>
            <a:r>
              <a:rPr lang="sr-Latn-RS" dirty="0" smtClean="0"/>
              <a:t>мегалополиси </a:t>
            </a:r>
            <a:r>
              <a:rPr lang="sr-Latn-RS" dirty="0"/>
              <a:t>Босваш (од Бостона до Вашингтона) , Чипитс (Чикаго-Питсбург) , Сан-Сан (Сан Франциско- Сан Дијего). 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2883127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ACDB10B-6597-C845-8D48-ECF05B6E3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xmlns="" id="{BF5BBB93-A4F3-344A-BFFD-482FDA179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У САД-у су се уз важне саобраћајнице развили велики градови и у унутрашњости.</a:t>
            </a:r>
          </a:p>
          <a:p>
            <a:r>
              <a:rPr lang="sr-Latn-RS" dirty="0"/>
              <a:t>Највећи градови Канаде (Монтреал, Торонто, Отава, Ванкувер, Едмонтон, Калгари, Винипег...) су настали у југоисточном дијелу (Сен Лоренс и Велика језера), јужном (уз границу са САД-ом) и у југозападном  приобалном простору уз Пацифик. </a:t>
            </a:r>
          </a:p>
          <a:p>
            <a:r>
              <a:rPr lang="sr-Latn-RS" dirty="0"/>
              <a:t>Мећу највећим градовима су Њујорк, Лос Анђелес, Чикаго, Сан Франциско (САД), Торонто, </a:t>
            </a:r>
            <a:r>
              <a:rPr lang="sr-Latn-RS" dirty="0" smtClean="0"/>
              <a:t>Монтреал</a:t>
            </a:r>
            <a:r>
              <a:rPr lang="sr-Cyrl-RS" dirty="0" smtClean="0"/>
              <a:t> </a:t>
            </a:r>
            <a:r>
              <a:rPr lang="sr-Latn-RS" dirty="0" smtClean="0"/>
              <a:t>(Канад</a:t>
            </a:r>
            <a:r>
              <a:rPr lang="sr-Cyrl-RS" smtClean="0"/>
              <a:t>а</a:t>
            </a:r>
            <a:r>
              <a:rPr lang="sr-Latn-RS" smtClean="0"/>
              <a:t>). </a:t>
            </a:r>
            <a:endParaRPr lang="sr-Latn-RS"/>
          </a:p>
          <a:p>
            <a:pPr marL="0" indent="0">
              <a:buNone/>
            </a:pP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158706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616</Words>
  <Application>Microsoft Office PowerPoint</Application>
  <PresentationFormat>Прилагођавање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9</vt:i4>
      </vt:variant>
    </vt:vector>
  </HeadingPairs>
  <TitlesOfParts>
    <vt:vector size="10" baseType="lpstr">
      <vt:lpstr>Office tema</vt:lpstr>
      <vt:lpstr>САД И КАНАДА</vt:lpstr>
      <vt:lpstr>Слајд 2</vt:lpstr>
      <vt:lpstr>Ресурси, привреда и процес терцијаризације</vt:lpstr>
      <vt:lpstr>Структура привреде</vt:lpstr>
      <vt:lpstr>Слајд 5</vt:lpstr>
      <vt:lpstr>Терцијаризација и промјене у структури привреде</vt:lpstr>
      <vt:lpstr>Слајд 7</vt:lpstr>
      <vt:lpstr>Урбанизација и градске метрополе</vt:lpstr>
      <vt:lpstr>Слајд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САД И КАНАДА</dc:title>
  <dc:creator>cudicstjepan@gmail.com</dc:creator>
  <cp:lastModifiedBy>Stjepan</cp:lastModifiedBy>
  <cp:revision>3</cp:revision>
  <dcterms:created xsi:type="dcterms:W3CDTF">2021-03-22T16:55:02Z</dcterms:created>
  <dcterms:modified xsi:type="dcterms:W3CDTF">2021-03-23T05:12:33Z</dcterms:modified>
</cp:coreProperties>
</file>