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AB60B4B-7ABA-C54B-8716-5136B2C385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DC62A279-AC2B-5248-87F3-FE5E4EA7C9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/>
              <a:t>Kliknite da biste uredili stil podnaslova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4686D6E7-0C2D-3243-94D5-495B901FE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B09A-E58F-3942-B893-CA0A400A255A}" type="datetimeFigureOut">
              <a:rPr lang="sr-Latn-RS" smtClean="0"/>
              <a:t>23.3.2021.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DB0A48D9-4C98-EE4F-B245-2D941242D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C5F22441-FDA3-E44E-BDB0-1FCB28901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D2C4-E80A-4B41-BEA2-A51D4FA87F5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96400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CEC47AA-1CE5-DB4D-A2F2-4C29B2BFE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B864F539-7E54-1646-817F-8C960F3A58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4BAEBCE6-0306-584B-833D-29D756CFE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B09A-E58F-3942-B893-CA0A400A255A}" type="datetimeFigureOut">
              <a:rPr lang="sr-Latn-RS" smtClean="0"/>
              <a:t>23.3.2021.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AA6303D3-CEFE-4248-8F09-62E32B170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487C7AAA-E8E1-AF4C-94AF-035B6FD79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D2C4-E80A-4B41-BEA2-A51D4FA87F5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34355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>
            <a:extLst>
              <a:ext uri="{FF2B5EF4-FFF2-40B4-BE49-F238E27FC236}">
                <a16:creationId xmlns:a16="http://schemas.microsoft.com/office/drawing/2014/main" id="{A54A46E1-AA17-0C44-8CC5-3EDD641B3D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>
            <a:extLst>
              <a:ext uri="{FF2B5EF4-FFF2-40B4-BE49-F238E27FC236}">
                <a16:creationId xmlns:a16="http://schemas.microsoft.com/office/drawing/2014/main" id="{3F058554-2CFC-C748-87B8-164C040885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947189AD-FAD6-5546-9613-69470CAC1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B09A-E58F-3942-B893-CA0A400A255A}" type="datetimeFigureOut">
              <a:rPr lang="sr-Latn-RS" smtClean="0"/>
              <a:t>23.3.2021.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FCD9B383-E07D-2440-9375-39870BA0F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D1654CDD-92B6-2940-9F2E-7E5080532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D2C4-E80A-4B41-BEA2-A51D4FA87F5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85508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BABB069-FCBB-6A41-BFA2-D7068D912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1238B2B1-F42A-154F-AA46-D2BF19D37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5F02DEE7-CA08-644C-9277-B0C6F93D6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B09A-E58F-3942-B893-CA0A400A255A}" type="datetimeFigureOut">
              <a:rPr lang="sr-Latn-RS" smtClean="0"/>
              <a:t>23.3.2021.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DA689101-5418-E84C-B266-67019DA4F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2525838F-8D75-8B4F-BE42-5FAA218FD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D2C4-E80A-4B41-BEA2-A51D4FA87F5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019445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3D2ECD8-4037-3B46-8E97-A7A0432A3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696AD3B9-0C1A-8E41-99E7-B460DE2790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A803BB39-D232-0545-AF5F-34C6FAE32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B09A-E58F-3942-B893-CA0A400A255A}" type="datetimeFigureOut">
              <a:rPr lang="sr-Latn-RS" smtClean="0"/>
              <a:t>23.3.2021.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CA4EB124-CBE5-3A46-8994-9A406A5F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69FD8C3D-F9F7-8741-9278-497D4210A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D2C4-E80A-4B41-BEA2-A51D4FA87F5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11076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12927E6-C78F-B04B-AEB8-6140211DD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CBD19B0E-2721-B54C-A528-893B341F84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6038459C-ADBF-C942-ABE6-72771247A5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C4E47C24-675F-7C41-8EA2-7D2460F8F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B09A-E58F-3942-B893-CA0A400A255A}" type="datetimeFigureOut">
              <a:rPr lang="sr-Latn-RS" smtClean="0"/>
              <a:t>23.3.2021.</a:t>
            </a:fld>
            <a:endParaRPr lang="sr-Latn-RS"/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E36286A5-6E4F-A041-B2C1-2AD604773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5E5E345C-1B2B-CD40-84A6-4C93E554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D2C4-E80A-4B41-BEA2-A51D4FA87F5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3369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2976EEB-1C4E-674C-A0AB-AD04800F4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076B4B81-F058-D746-8781-BB5C36A8CE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4" name="Čuvar mesta za sadržaj 3">
            <a:extLst>
              <a:ext uri="{FF2B5EF4-FFF2-40B4-BE49-F238E27FC236}">
                <a16:creationId xmlns:a16="http://schemas.microsoft.com/office/drawing/2014/main" id="{A45B7BA0-4DDC-6A4F-AF94-B6ABFB0D54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tekst 4">
            <a:extLst>
              <a:ext uri="{FF2B5EF4-FFF2-40B4-BE49-F238E27FC236}">
                <a16:creationId xmlns:a16="http://schemas.microsoft.com/office/drawing/2014/main" id="{B185C229-959E-3E48-B389-BDD38D8F90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6" name="Čuvar mesta za sadržaj 5">
            <a:extLst>
              <a:ext uri="{FF2B5EF4-FFF2-40B4-BE49-F238E27FC236}">
                <a16:creationId xmlns:a16="http://schemas.microsoft.com/office/drawing/2014/main" id="{B0FFBADA-CEAA-6243-9BAC-B36F68D7F9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7" name="Čuvar mesta za datum 6">
            <a:extLst>
              <a:ext uri="{FF2B5EF4-FFF2-40B4-BE49-F238E27FC236}">
                <a16:creationId xmlns:a16="http://schemas.microsoft.com/office/drawing/2014/main" id="{29C31412-01C5-8A41-B4A3-CAC79CB90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B09A-E58F-3942-B893-CA0A400A255A}" type="datetimeFigureOut">
              <a:rPr lang="sr-Latn-RS" smtClean="0"/>
              <a:t>23.3.2021.</a:t>
            </a:fld>
            <a:endParaRPr lang="sr-Latn-RS"/>
          </a:p>
        </p:txBody>
      </p:sp>
      <p:sp>
        <p:nvSpPr>
          <p:cNvPr id="8" name="Čuvar mesta za podnožje 7">
            <a:extLst>
              <a:ext uri="{FF2B5EF4-FFF2-40B4-BE49-F238E27FC236}">
                <a16:creationId xmlns:a16="http://schemas.microsoft.com/office/drawing/2014/main" id="{00025ACD-64E1-8644-B2F0-D87710EB8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Čuvar mesta za broj slajda 8">
            <a:extLst>
              <a:ext uri="{FF2B5EF4-FFF2-40B4-BE49-F238E27FC236}">
                <a16:creationId xmlns:a16="http://schemas.microsoft.com/office/drawing/2014/main" id="{568D2840-EEE5-BA4E-974B-53D2BBF52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D2C4-E80A-4B41-BEA2-A51D4FA87F5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85799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CB8AE85-2725-FD43-8257-3E7CDA29A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datum 2">
            <a:extLst>
              <a:ext uri="{FF2B5EF4-FFF2-40B4-BE49-F238E27FC236}">
                <a16:creationId xmlns:a16="http://schemas.microsoft.com/office/drawing/2014/main" id="{C260CAF1-93F1-F940-899D-85A13A711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B09A-E58F-3942-B893-CA0A400A255A}" type="datetimeFigureOut">
              <a:rPr lang="sr-Latn-RS" smtClean="0"/>
              <a:t>23.3.2021.</a:t>
            </a:fld>
            <a:endParaRPr lang="sr-Latn-RS"/>
          </a:p>
        </p:txBody>
      </p:sp>
      <p:sp>
        <p:nvSpPr>
          <p:cNvPr id="4" name="Čuvar mesta za podnožje 3">
            <a:extLst>
              <a:ext uri="{FF2B5EF4-FFF2-40B4-BE49-F238E27FC236}">
                <a16:creationId xmlns:a16="http://schemas.microsoft.com/office/drawing/2014/main" id="{68997FF2-33FD-D541-B4D8-B6BA35BED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Čuvar mesta za broj slajda 4">
            <a:extLst>
              <a:ext uri="{FF2B5EF4-FFF2-40B4-BE49-F238E27FC236}">
                <a16:creationId xmlns:a16="http://schemas.microsoft.com/office/drawing/2014/main" id="{5FC2EFF5-45AF-DC49-A623-AE84E7EA3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D2C4-E80A-4B41-BEA2-A51D4FA87F5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85069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>
            <a:extLst>
              <a:ext uri="{FF2B5EF4-FFF2-40B4-BE49-F238E27FC236}">
                <a16:creationId xmlns:a16="http://schemas.microsoft.com/office/drawing/2014/main" id="{AC94D161-0310-7A42-AF3C-6F14D5258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B09A-E58F-3942-B893-CA0A400A255A}" type="datetimeFigureOut">
              <a:rPr lang="sr-Latn-RS" smtClean="0"/>
              <a:t>23.3.2021.</a:t>
            </a:fld>
            <a:endParaRPr lang="sr-Latn-RS"/>
          </a:p>
        </p:txBody>
      </p:sp>
      <p:sp>
        <p:nvSpPr>
          <p:cNvPr id="3" name="Čuvar mesta za podnožje 2">
            <a:extLst>
              <a:ext uri="{FF2B5EF4-FFF2-40B4-BE49-F238E27FC236}">
                <a16:creationId xmlns:a16="http://schemas.microsoft.com/office/drawing/2014/main" id="{D6FAD660-C99C-1C40-BB40-411676F2E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Čuvar mesta za broj slajda 3">
            <a:extLst>
              <a:ext uri="{FF2B5EF4-FFF2-40B4-BE49-F238E27FC236}">
                <a16:creationId xmlns:a16="http://schemas.microsoft.com/office/drawing/2014/main" id="{9D79081D-D7FC-F04D-8F24-99E5C2C61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D2C4-E80A-4B41-BEA2-A51D4FA87F5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545632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1930BA0-2B3E-AA4E-A384-DFCCB14A3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5858C7AB-24A3-B242-A35A-CB676A0E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3664B9ED-B2B4-0B42-89F2-B72083DEA5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27FF00D0-9997-A447-B926-6544572A9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B09A-E58F-3942-B893-CA0A400A255A}" type="datetimeFigureOut">
              <a:rPr lang="sr-Latn-RS" smtClean="0"/>
              <a:t>23.3.2021.</a:t>
            </a:fld>
            <a:endParaRPr lang="sr-Latn-RS"/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8ED53499-5276-334C-ABEF-6C8034257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A2B0C437-D357-A547-B123-6FAD750EE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D2C4-E80A-4B41-BEA2-A51D4FA87F5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75299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6C3D919-BB87-0C43-AFDA-DA398D1A6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liku 2">
            <a:extLst>
              <a:ext uri="{FF2B5EF4-FFF2-40B4-BE49-F238E27FC236}">
                <a16:creationId xmlns:a16="http://schemas.microsoft.com/office/drawing/2014/main" id="{F12AE311-6B36-4D44-BB53-B0BFE3C9A1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Čuvar mesta za tekst 3">
            <a:extLst>
              <a:ext uri="{FF2B5EF4-FFF2-40B4-BE49-F238E27FC236}">
                <a16:creationId xmlns:a16="http://schemas.microsoft.com/office/drawing/2014/main" id="{2303B611-69E6-EC40-908E-7DBC941FE9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da biste uredili stilove teksta mastera</a:t>
            </a:r>
          </a:p>
        </p:txBody>
      </p:sp>
      <p:sp>
        <p:nvSpPr>
          <p:cNvPr id="5" name="Čuvar mesta za datum 4">
            <a:extLst>
              <a:ext uri="{FF2B5EF4-FFF2-40B4-BE49-F238E27FC236}">
                <a16:creationId xmlns:a16="http://schemas.microsoft.com/office/drawing/2014/main" id="{8B9E32E1-025E-D04D-B3EF-DC51C43F2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B09A-E58F-3942-B893-CA0A400A255A}" type="datetimeFigureOut">
              <a:rPr lang="sr-Latn-RS" smtClean="0"/>
              <a:t>23.3.2021.</a:t>
            </a:fld>
            <a:endParaRPr lang="sr-Latn-RS"/>
          </a:p>
        </p:txBody>
      </p:sp>
      <p:sp>
        <p:nvSpPr>
          <p:cNvPr id="6" name="Čuvar mesta za podnožje 5">
            <a:extLst>
              <a:ext uri="{FF2B5EF4-FFF2-40B4-BE49-F238E27FC236}">
                <a16:creationId xmlns:a16="http://schemas.microsoft.com/office/drawing/2014/main" id="{1355F064-2199-DD43-9009-7D94E7082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>
            <a:extLst>
              <a:ext uri="{FF2B5EF4-FFF2-40B4-BE49-F238E27FC236}">
                <a16:creationId xmlns:a16="http://schemas.microsoft.com/office/drawing/2014/main" id="{C60286B8-AF6C-5641-A2CB-4B6D761C4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D2C4-E80A-4B41-BEA2-A51D4FA87F5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98846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>
            <a:extLst>
              <a:ext uri="{FF2B5EF4-FFF2-40B4-BE49-F238E27FC236}">
                <a16:creationId xmlns:a16="http://schemas.microsoft.com/office/drawing/2014/main" id="{BFC3A5F5-7EED-1F4F-BF98-BB2CDF978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>
            <a:extLst>
              <a:ext uri="{FF2B5EF4-FFF2-40B4-BE49-F238E27FC236}">
                <a16:creationId xmlns:a16="http://schemas.microsoft.com/office/drawing/2014/main" id="{0548424F-7227-5C45-B670-CAD959FA41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/>
              <a:t>Kliknite da biste uredili stilove teksta mastera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>
            <a:extLst>
              <a:ext uri="{FF2B5EF4-FFF2-40B4-BE49-F238E27FC236}">
                <a16:creationId xmlns:a16="http://schemas.microsoft.com/office/drawing/2014/main" id="{BD377429-0C7B-7A49-9F86-9D563F5C57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1B09A-E58F-3942-B893-CA0A400A255A}" type="datetimeFigureOut">
              <a:rPr lang="sr-Latn-RS" smtClean="0"/>
              <a:t>23.3.2021.</a:t>
            </a:fld>
            <a:endParaRPr lang="sr-Latn-RS"/>
          </a:p>
        </p:txBody>
      </p:sp>
      <p:sp>
        <p:nvSpPr>
          <p:cNvPr id="5" name="Čuvar mesta za podnožje 4">
            <a:extLst>
              <a:ext uri="{FF2B5EF4-FFF2-40B4-BE49-F238E27FC236}">
                <a16:creationId xmlns:a16="http://schemas.microsoft.com/office/drawing/2014/main" id="{676A4A45-F2F2-EE4C-B438-EEAE0FAE53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Čuvar mesta za broj slajda 5">
            <a:extLst>
              <a:ext uri="{FF2B5EF4-FFF2-40B4-BE49-F238E27FC236}">
                <a16:creationId xmlns:a16="http://schemas.microsoft.com/office/drawing/2014/main" id="{659E8F48-6330-2A43-820A-7EFD3A24EF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FD2C4-E80A-4B41-BEA2-A51D4FA87F55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609835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2D9A869-10B9-0B40-83A8-6EFDBE90EF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/>
              <a:t>HIDROSFERA, SVJETSKO MORE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1C37248-24E3-1E43-B1F5-5D05750038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77518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8E74E26-7857-3E41-AE81-120FAA02D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C7C76916-573A-F449-A738-31EF8E24E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/>
          <a:lstStyle/>
          <a:p>
            <a:endParaRPr lang="sr-Latn-RS"/>
          </a:p>
          <a:p>
            <a:r>
              <a:rPr lang="sr-Latn-RS" b="1"/>
              <a:t>Hidrosfera</a:t>
            </a:r>
            <a:r>
              <a:rPr lang="sr-Latn-RS"/>
              <a:t> je vodeni omotač Zemlje. </a:t>
            </a:r>
          </a:p>
          <a:p>
            <a:r>
              <a:rPr lang="sr-Latn-RS"/>
              <a:t>Obuhvata vodu u okeanima, morima, jezerima, rijekama, močvarama, snijegu i ledu, vodu u atmosferi i u Zemljinoj kori. </a:t>
            </a:r>
          </a:p>
          <a:p>
            <a:r>
              <a:rPr lang="sr-Latn-RS"/>
              <a:t>Bez vode na Zemlji ne bi bio moguć život. </a:t>
            </a:r>
          </a:p>
          <a:p>
            <a:r>
              <a:rPr lang="sr-Latn-RS"/>
              <a:t>Čovjek koristi vodu za različite potrebe : vodosnabdijevanje, energetiku, saobraćaj, turizam, navodnjavanje... </a:t>
            </a:r>
          </a:p>
          <a:p>
            <a:r>
              <a:rPr lang="sr-Latn-RS" b="1"/>
              <a:t>Kruženjem vode u prirodi</a:t>
            </a:r>
            <a:r>
              <a:rPr lang="sr-Latn-RS"/>
              <a:t> voda prelazi iz jedne u drugu sredinu, pa se njena količina na Zemlji ne mijenja. </a:t>
            </a:r>
          </a:p>
          <a:p>
            <a:endParaRPr lang="sr-Latn-RS"/>
          </a:p>
          <a:p>
            <a:endParaRPr lang="sr-Latn-RS"/>
          </a:p>
          <a:p>
            <a:endParaRPr lang="sr-Latn-RS"/>
          </a:p>
          <a:p>
            <a:endParaRPr lang="sr-Latn-RS"/>
          </a:p>
          <a:p>
            <a:endParaRPr lang="sr-Latn-RS"/>
          </a:p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947000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8D63023-290C-3345-BCAC-FBCCDDEA0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14F7DE83-29CC-4C45-BB46-7755DC39A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/>
              <a:t>Pod uticajem čovjeka mijenja se kvalitet vode, tačnije smanjuje se količina čiste vode na Zemlji. </a:t>
            </a:r>
          </a:p>
          <a:p>
            <a:r>
              <a:rPr lang="sr-Latn-RS"/>
              <a:t>Voda i hidrosfera su predmet proučavanja posebne geografske discipline – </a:t>
            </a:r>
            <a:r>
              <a:rPr lang="sr-Latn-RS" b="1"/>
              <a:t>hidrologije</a:t>
            </a:r>
            <a:r>
              <a:rPr lang="sr-Latn-RS"/>
              <a:t>. </a:t>
            </a:r>
          </a:p>
          <a:p>
            <a:endParaRPr lang="sr-Latn-RS"/>
          </a:p>
          <a:p>
            <a:endParaRPr lang="sr-Latn-RS"/>
          </a:p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58097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96ED381-D7D5-0A4F-B8B1-43E1BC7D6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SVJETSKO MORE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F03BD4A1-5BF8-EE4C-9121-20B204AC2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92500"/>
          </a:bodyPr>
          <a:lstStyle/>
          <a:p>
            <a:r>
              <a:rPr lang="sr-Latn-RS"/>
              <a:t>Najveću količinu vode u hidrosferi sadrži </a:t>
            </a:r>
            <a:r>
              <a:rPr lang="sr-Latn-RS" b="1"/>
              <a:t>Svjetsko more</a:t>
            </a:r>
            <a:r>
              <a:rPr lang="sr-Latn-RS"/>
              <a:t> i to oko 96,5%.</a:t>
            </a:r>
          </a:p>
          <a:p>
            <a:r>
              <a:rPr lang="sr-Latn-RS"/>
              <a:t>Svjetsko more pokriva oko 71% Zemljine površine. </a:t>
            </a:r>
          </a:p>
          <a:p>
            <a:r>
              <a:rPr lang="sr-Latn-RS"/>
              <a:t>Ostatak vode čine kopnene vode – rijeke, jezera, močvare, podzemne vode i to oko 3,5% od ukupne količine vode. </a:t>
            </a:r>
          </a:p>
          <a:p>
            <a:r>
              <a:rPr lang="sr-Latn-RS"/>
              <a:t>Svjetsko more čine četiri okeana i 56 mora koji predstavljaju jedinstvenu prirodnu cjelinu. </a:t>
            </a:r>
          </a:p>
          <a:p>
            <a:r>
              <a:rPr lang="sr-Latn-RS" b="1"/>
              <a:t>Okeani</a:t>
            </a:r>
            <a:r>
              <a:rPr lang="sr-Latn-RS"/>
              <a:t> su najveći dijelovi Svjetskog mora ograničeni kontinentima i sa sopstvenom cirkulacijom atmosfere, sistemima morskih struja i osobinama same vode. </a:t>
            </a:r>
          </a:p>
          <a:p>
            <a:r>
              <a:rPr lang="sr-Latn-RS"/>
              <a:t>Površinski najveći i sa najvećom izmjerenom dubinom je Tihi okean. </a:t>
            </a:r>
          </a:p>
          <a:p>
            <a:endParaRPr lang="sr-Latn-RS"/>
          </a:p>
          <a:p>
            <a:endParaRPr lang="sr-Latn-RS"/>
          </a:p>
          <a:p>
            <a:endParaRPr lang="sr-Latn-RS"/>
          </a:p>
          <a:p>
            <a:endParaRPr lang="sr-Latn-RS"/>
          </a:p>
          <a:p>
            <a:endParaRPr lang="sr-Latn-RS"/>
          </a:p>
          <a:p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68319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66592EC-7E37-7146-843E-BC493FB04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087DC55B-6EE5-6142-AFD4-2FF7A9B39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sr-Latn-RS"/>
              <a:t>Najmanju površinu ima Sjeverni ledeni okean, a zatim slijede Indijski, pa Atlantski okean.</a:t>
            </a:r>
          </a:p>
          <a:p>
            <a:r>
              <a:rPr lang="sr-Latn-RS" b="1"/>
              <a:t>Mora</a:t>
            </a:r>
            <a:r>
              <a:rPr lang="sr-Latn-RS"/>
              <a:t> su dijelovi okeana sa kojima su u široj ili užoj vezi. </a:t>
            </a:r>
          </a:p>
          <a:p>
            <a:r>
              <a:rPr lang="sr-Latn-RS"/>
              <a:t>Prema položaju razlikuju se sredozemna, ivična i međuostrvska mora. </a:t>
            </a:r>
          </a:p>
          <a:p>
            <a:r>
              <a:rPr lang="sr-Latn-RS"/>
              <a:t>Sredozemna mora su gotovo sa svih strana okružena kopnom i mogu biti međukontinentalna i kontinentalna. </a:t>
            </a:r>
          </a:p>
          <a:p>
            <a:r>
              <a:rPr lang="sr-Latn-RS"/>
              <a:t>Međuostrvska mora su najčešća između ostrva Malajskog arhipelaga. </a:t>
            </a:r>
          </a:p>
          <a:p>
            <a:r>
              <a:rPr lang="sr-Latn-RS"/>
              <a:t>Ivična mora su od okeana odvojena ostrvima i poluostrvima i velikom dužinom obale se naslanjaju na kontinente. </a:t>
            </a:r>
          </a:p>
          <a:p>
            <a:r>
              <a:rPr lang="sr-Latn-RS"/>
              <a:t>Najveće i najdublje more na Zemlji je Koralsko more koje je dio Tihog okeana, a leži između Australije, Nove Gvineje i Spisolomonovskih ostrva. </a:t>
            </a:r>
          </a:p>
        </p:txBody>
      </p:sp>
    </p:spTree>
    <p:extLst>
      <p:ext uri="{BB962C8B-B14F-4D97-AF65-F5344CB8AC3E}">
        <p14:creationId xmlns:p14="http://schemas.microsoft.com/office/powerpoint/2010/main" val="4121797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7337D6F-11CF-CF49-8441-FCDDA88AC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A1D4B018-C6EE-E546-8336-E7F1BF9C34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/>
              <a:t>Na obalama se mogu sresti brojni oblici koji utiču na njenu razuđenost.</a:t>
            </a:r>
          </a:p>
          <a:p>
            <a:r>
              <a:rPr lang="sr-Latn-RS" b="1"/>
              <a:t>Zalivi</a:t>
            </a:r>
            <a:r>
              <a:rPr lang="sr-Latn-RS"/>
              <a:t> su dijelovi mora koji zalaze u kopno.</a:t>
            </a:r>
          </a:p>
          <a:p>
            <a:r>
              <a:rPr lang="sr-Latn-RS" b="1"/>
              <a:t>Zatoni</a:t>
            </a:r>
            <a:r>
              <a:rPr lang="sr-Latn-RS"/>
              <a:t> su manji zalivi koji su sa morem spojeni uskim prolazom, a obuhvataju fjordove, rijase, limane i lagune. </a:t>
            </a:r>
          </a:p>
          <a:p>
            <a:r>
              <a:rPr lang="sr-Latn-RS" b="1"/>
              <a:t>Fjordovi</a:t>
            </a:r>
            <a:r>
              <a:rPr lang="sr-Latn-RS"/>
              <a:t> su potopljena lednička korita. </a:t>
            </a:r>
          </a:p>
          <a:p>
            <a:r>
              <a:rPr lang="sr-Latn-RS" b="1"/>
              <a:t>Rijasi</a:t>
            </a:r>
            <a:r>
              <a:rPr lang="sr-Latn-RS"/>
              <a:t> nastaju potapanjem riječnih dolina duž obala. </a:t>
            </a:r>
          </a:p>
          <a:p>
            <a:r>
              <a:rPr lang="sr-Latn-RS" b="1"/>
              <a:t>Limani</a:t>
            </a:r>
            <a:r>
              <a:rPr lang="sr-Latn-RS"/>
              <a:t> su plitki zalivi nastali potapanjem ušća na niskim obalama. </a:t>
            </a:r>
          </a:p>
          <a:p>
            <a:r>
              <a:rPr lang="sr-Latn-RS"/>
              <a:t>Oblike koji povezuju dvije vodene površine, a razdvajaju dva kopna, nazivamo </a:t>
            </a:r>
            <a:r>
              <a:rPr lang="sr-Latn-RS" b="1"/>
              <a:t>moreuzima</a:t>
            </a:r>
            <a:r>
              <a:rPr lang="sr-Latn-RS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42193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0A81B61-E71C-F846-A50E-C8EA050C3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RELJEF OKEANSKOG I MORSKOG DNA</a:t>
            </a: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FAD1AED9-EAA8-7C46-ADB5-230BE23181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Latn-RS"/>
              <a:t>Istraživanje reljefa dna Svjetskog mora otpočeto je premjerom dubina (pomoću žice i tegova).</a:t>
            </a:r>
          </a:p>
          <a:p>
            <a:r>
              <a:rPr lang="sr-Latn-RS"/>
              <a:t>Pronalaskom </a:t>
            </a:r>
            <a:r>
              <a:rPr lang="sr-Latn-RS" b="1"/>
              <a:t>eholota</a:t>
            </a:r>
            <a:r>
              <a:rPr lang="sr-Latn-RS"/>
              <a:t> (zvučni dubinomijer) omogućeno je brzo i tačno mjerenje dubina i sagledavanje oblika karakterističnih za reljef morskih i okeanskih basena. </a:t>
            </a:r>
          </a:p>
          <a:p>
            <a:r>
              <a:rPr lang="sr-Latn-RS"/>
              <a:t>U profilu reljefa dna okeana uočene su pravilnosti u pogledu javljanja pojedinih oblika. </a:t>
            </a:r>
          </a:p>
          <a:p>
            <a:r>
              <a:rPr lang="sr-Latn-RS"/>
              <a:t>Idući od kontinenta ka većim dubinama smjenjuju se : </a:t>
            </a:r>
            <a:r>
              <a:rPr lang="sr-Latn-RS" b="1"/>
              <a:t>kontinentalni šelf</a:t>
            </a:r>
            <a:r>
              <a:rPr lang="sr-Latn-RS"/>
              <a:t>, </a:t>
            </a:r>
            <a:r>
              <a:rPr lang="sr-Latn-RS" b="1"/>
              <a:t>abrazioni površi i terase</a:t>
            </a:r>
            <a:r>
              <a:rPr lang="sr-Latn-RS"/>
              <a:t>, </a:t>
            </a:r>
            <a:r>
              <a:rPr lang="sr-Latn-RS" b="1"/>
              <a:t>kontinentalni odsijek</a:t>
            </a:r>
            <a:r>
              <a:rPr lang="sr-Latn-RS"/>
              <a:t> i prostrano</a:t>
            </a:r>
            <a:r>
              <a:rPr lang="sr-Latn-RS" b="1"/>
              <a:t> okeansko korito</a:t>
            </a:r>
            <a:r>
              <a:rPr lang="sr-Latn-RS"/>
              <a:t>. </a:t>
            </a:r>
          </a:p>
          <a:p>
            <a:r>
              <a:rPr lang="sr-Latn-RS"/>
              <a:t>Okeansko korito je uzvišenjima podijeljeno na dubokomorske basene dok se izdužena i uska udubljenja nazivaju </a:t>
            </a:r>
            <a:r>
              <a:rPr lang="sr-Latn-RS" b="1"/>
              <a:t>potoline ili rovovi (brazde)</a:t>
            </a:r>
            <a:r>
              <a:rPr lang="sr-Latn-RS"/>
              <a:t>. </a:t>
            </a:r>
          </a:p>
          <a:p>
            <a:r>
              <a:rPr lang="sr-Latn-RS"/>
              <a:t>Sa dna okeanskih korita se izdižu podvodni  planinski vijenci koji se nazivaju </a:t>
            </a:r>
            <a:r>
              <a:rPr lang="sr-Latn-RS" b="1"/>
              <a:t>hrbati</a:t>
            </a:r>
            <a:r>
              <a:rPr lang="sr-Latn-RS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01206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8D522E4-8CB1-E645-90C8-F3C399B9F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sr-Latn-RS" sz="2600">
              <a:latin typeface="+mn-lt"/>
              <a:ea typeface="+mn-ea"/>
              <a:cs typeface="+mn-cs"/>
            </a:endParaRPr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FE79C4CE-E77E-BF49-ADFE-FCCC53DF58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/>
              <a:t>Reljef dna okeanskih i morskih basena se može dosta tačno prikazati pomoću karti </a:t>
            </a:r>
            <a:r>
              <a:rPr lang="sr-Latn-RS" b="1"/>
              <a:t>izobata</a:t>
            </a:r>
            <a:r>
              <a:rPr lang="sr-Latn-RS"/>
              <a:t> –   linija koje spajaju sve tačke jednakih dubina</a:t>
            </a:r>
          </a:p>
        </p:txBody>
      </p:sp>
    </p:spTree>
    <p:extLst>
      <p:ext uri="{BB962C8B-B14F-4D97-AF65-F5344CB8AC3E}">
        <p14:creationId xmlns:p14="http://schemas.microsoft.com/office/powerpoint/2010/main" val="4103448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Široki ekran</PresentationFormat>
  <Slides>8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9" baseType="lpstr">
      <vt:lpstr>Office tema</vt:lpstr>
      <vt:lpstr>HIDROSFERA, SVJETSKO MORE</vt:lpstr>
      <vt:lpstr>PowerPoint prezentacija</vt:lpstr>
      <vt:lpstr>PowerPoint prezentacija</vt:lpstr>
      <vt:lpstr>SVJETSKO MORE</vt:lpstr>
      <vt:lpstr>PowerPoint prezentacija</vt:lpstr>
      <vt:lpstr>PowerPoint prezentacija</vt:lpstr>
      <vt:lpstr>RELJEF OKEANSKOG I MORSKOG DNA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cudicstjepan@gmail.com</dc:creator>
  <cp:lastModifiedBy>cudicstjepan@gmail.com</cp:lastModifiedBy>
  <cp:revision>3</cp:revision>
  <dcterms:created xsi:type="dcterms:W3CDTF">2021-03-23T13:57:28Z</dcterms:created>
  <dcterms:modified xsi:type="dcterms:W3CDTF">2021-03-23T15:19:14Z</dcterms:modified>
</cp:coreProperties>
</file>